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19" r:id="rId2"/>
    <p:sldMasterId id="2147483832" r:id="rId3"/>
    <p:sldMasterId id="2147483844" r:id="rId4"/>
  </p:sldMasterIdLst>
  <p:notesMasterIdLst>
    <p:notesMasterId r:id="rId33"/>
  </p:notesMasterIdLst>
  <p:handoutMasterIdLst>
    <p:handoutMasterId r:id="rId34"/>
  </p:handoutMasterIdLst>
  <p:sldIdLst>
    <p:sldId id="312" r:id="rId5"/>
    <p:sldId id="333" r:id="rId6"/>
    <p:sldId id="339" r:id="rId7"/>
    <p:sldId id="340" r:id="rId8"/>
    <p:sldId id="341" r:id="rId9"/>
    <p:sldId id="320" r:id="rId10"/>
    <p:sldId id="342" r:id="rId11"/>
    <p:sldId id="344" r:id="rId12"/>
    <p:sldId id="345" r:id="rId13"/>
    <p:sldId id="346" r:id="rId14"/>
    <p:sldId id="343" r:id="rId15"/>
    <p:sldId id="289" r:id="rId16"/>
    <p:sldId id="321" r:id="rId17"/>
    <p:sldId id="323" r:id="rId18"/>
    <p:sldId id="324" r:id="rId19"/>
    <p:sldId id="325" r:id="rId20"/>
    <p:sldId id="326" r:id="rId21"/>
    <p:sldId id="328" r:id="rId22"/>
    <p:sldId id="327" r:id="rId23"/>
    <p:sldId id="329" r:id="rId24"/>
    <p:sldId id="330" r:id="rId25"/>
    <p:sldId id="332" r:id="rId26"/>
    <p:sldId id="307" r:id="rId27"/>
    <p:sldId id="337" r:id="rId28"/>
    <p:sldId id="338" r:id="rId29"/>
    <p:sldId id="334" r:id="rId30"/>
    <p:sldId id="347" r:id="rId31"/>
    <p:sldId id="296" r:id="rId32"/>
  </p:sldIdLst>
  <p:sldSz cx="9144000" cy="5143500" type="screen16x9"/>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524">
          <p15:clr>
            <a:srgbClr val="A4A3A4"/>
          </p15:clr>
        </p15:guide>
        <p15:guide id="2" pos="282">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qsloe" initials="h" lastIdx="18" clrIdx="0"/>
  <p:cmAuthor id="1" name="Windows User" initials="WU" lastIdx="3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ECE1"/>
    <a:srgbClr val="E1D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7719" autoAdjust="0"/>
  </p:normalViewPr>
  <p:slideViewPr>
    <p:cSldViewPr snapToGrid="0">
      <p:cViewPr varScale="1">
        <p:scale>
          <a:sx n="92" d="100"/>
          <a:sy n="92" d="100"/>
        </p:scale>
        <p:origin x="576" y="66"/>
      </p:cViewPr>
      <p:guideLst>
        <p:guide orient="horz" pos="524"/>
        <p:guide pos="282"/>
      </p:guideLst>
    </p:cSldViewPr>
  </p:slideViewPr>
  <p:notesTextViewPr>
    <p:cViewPr>
      <p:scale>
        <a:sx n="100" d="100"/>
        <a:sy n="100" d="100"/>
      </p:scale>
      <p:origin x="0" y="0"/>
    </p:cViewPr>
  </p:notesTextViewPr>
  <p:sorterViewPr>
    <p:cViewPr>
      <p:scale>
        <a:sx n="102" d="100"/>
        <a:sy n="102" d="100"/>
      </p:scale>
      <p:origin x="0" y="0"/>
    </p:cViewPr>
  </p:sorterViewPr>
  <p:notesViewPr>
    <p:cSldViewPr snapToGrid="0">
      <p:cViewPr varScale="1">
        <p:scale>
          <a:sx n="94" d="100"/>
          <a:sy n="94" d="100"/>
        </p:scale>
        <p:origin x="-3594" y="-11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fontAlgn="auto">
              <a:spcBef>
                <a:spcPts val="0"/>
              </a:spcBef>
              <a:spcAft>
                <a:spcPts val="0"/>
              </a:spcAft>
              <a:defRPr sz="1200">
                <a:latin typeface="+mn-lt"/>
              </a:defRPr>
            </a:lvl1pPr>
          </a:lstStyle>
          <a:p>
            <a:pPr>
              <a:defRPr/>
            </a:pPr>
            <a:fld id="{18933169-1EE4-4736-8EDC-F19B32215943}" type="datetimeFigureOut">
              <a:rPr lang="en-US"/>
              <a:pPr>
                <a:defRPr/>
              </a:pPr>
              <a:t>10/13/2015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fontAlgn="auto">
              <a:spcBef>
                <a:spcPts val="0"/>
              </a:spcBef>
              <a:spcAft>
                <a:spcPts val="0"/>
              </a:spcAft>
              <a:defRPr sz="1200">
                <a:latin typeface="+mn-lt"/>
              </a:defRPr>
            </a:lvl1pPr>
          </a:lstStyle>
          <a:p>
            <a:pPr>
              <a:defRPr/>
            </a:pPr>
            <a:fld id="{E97CF942-60E3-4796-A365-6C97A344660F}" type="slidenum">
              <a:rPr lang="en-US"/>
              <a:pPr>
                <a:defRPr/>
              </a:pPr>
              <a:t>‹#›</a:t>
            </a:fld>
            <a:endParaRPr lang="en-US"/>
          </a:p>
        </p:txBody>
      </p:sp>
    </p:spTree>
    <p:extLst>
      <p:ext uri="{BB962C8B-B14F-4D97-AF65-F5344CB8AC3E}">
        <p14:creationId xmlns:p14="http://schemas.microsoft.com/office/powerpoint/2010/main" val="1347204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fontAlgn="auto">
              <a:spcBef>
                <a:spcPts val="0"/>
              </a:spcBef>
              <a:spcAft>
                <a:spcPts val="0"/>
              </a:spcAft>
              <a:defRPr sz="1200">
                <a:latin typeface="+mn-lt"/>
              </a:defRPr>
            </a:lvl1pPr>
          </a:lstStyle>
          <a:p>
            <a:pPr>
              <a:defRPr/>
            </a:pPr>
            <a:fld id="{B8228847-9EDF-411C-A905-E7A6B45F7BFD}" type="datetimeFigureOut">
              <a:rPr lang="en-US"/>
              <a:pPr>
                <a:defRPr/>
              </a:pPr>
              <a:t>10/13/2015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fontAlgn="auto">
              <a:spcBef>
                <a:spcPts val="0"/>
              </a:spcBef>
              <a:spcAft>
                <a:spcPts val="0"/>
              </a:spcAft>
              <a:defRPr sz="1200">
                <a:latin typeface="+mn-lt"/>
              </a:defRPr>
            </a:lvl1pPr>
          </a:lstStyle>
          <a:p>
            <a:pPr>
              <a:defRPr/>
            </a:pPr>
            <a:fld id="{30415FE6-DC4C-4F93-AE15-94D8367AC5DF}" type="slidenum">
              <a:rPr lang="en-US"/>
              <a:pPr>
                <a:defRPr/>
              </a:pPr>
              <a:t>‹#›</a:t>
            </a:fld>
            <a:endParaRPr lang="en-US"/>
          </a:p>
        </p:txBody>
      </p:sp>
    </p:spTree>
    <p:extLst>
      <p:ext uri="{BB962C8B-B14F-4D97-AF65-F5344CB8AC3E}">
        <p14:creationId xmlns:p14="http://schemas.microsoft.com/office/powerpoint/2010/main" val="10612518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1</a:t>
            </a:fld>
            <a:endParaRPr lang="en-US"/>
          </a:p>
        </p:txBody>
      </p:sp>
    </p:spTree>
    <p:extLst>
      <p:ext uri="{BB962C8B-B14F-4D97-AF65-F5344CB8AC3E}">
        <p14:creationId xmlns:p14="http://schemas.microsoft.com/office/powerpoint/2010/main" val="369701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r>
              <a:rPr lang="en-US" altLang="en-US" dirty="0" smtClean="0"/>
              <a:t>Coral</a:t>
            </a:r>
            <a:r>
              <a:rPr lang="en-US" altLang="en-US" baseline="0" dirty="0" smtClean="0"/>
              <a:t> bleaching is occurring due to warmer ocean temperatures. Corals expel the algae (zooxanthellae) living in their tissues causing the coral to turn white. The entire coral garden then becomes devoid of most other </a:t>
            </a:r>
            <a:r>
              <a:rPr lang="en-US" altLang="en-US" baseline="0" smtClean="0"/>
              <a:t>marine life.</a:t>
            </a:r>
            <a:endParaRPr lang="en-US" altLang="en-US" dirty="0" smtClean="0"/>
          </a:p>
        </p:txBody>
      </p:sp>
    </p:spTree>
    <p:extLst>
      <p:ext uri="{BB962C8B-B14F-4D97-AF65-F5344CB8AC3E}">
        <p14:creationId xmlns:p14="http://schemas.microsoft.com/office/powerpoint/2010/main" val="370072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r>
              <a:rPr lang="en-US" altLang="en-US" dirty="0" smtClean="0"/>
              <a:t>Climate change has been implicated in the extinction of some species, like the golden toad. You would</a:t>
            </a:r>
            <a:r>
              <a:rPr lang="en-US" altLang="en-US" baseline="0" dirty="0" smtClean="0"/>
              <a:t> never say that climate change drove the species to extinction, but, climate change is instead a driver of threats. In this case, </a:t>
            </a:r>
            <a:r>
              <a:rPr lang="en-US" altLang="en-US" baseline="0" dirty="0" err="1" smtClean="0"/>
              <a:t>chytrid</a:t>
            </a:r>
            <a:r>
              <a:rPr lang="en-US" altLang="en-US" baseline="0" dirty="0" smtClean="0"/>
              <a:t> fungus infections increased at the high elevations this species was found at, due to warmer temperatures.</a:t>
            </a:r>
            <a:endParaRPr lang="en-US" altLang="en-US" dirty="0" smtClean="0"/>
          </a:p>
        </p:txBody>
      </p:sp>
    </p:spTree>
    <p:extLst>
      <p:ext uri="{BB962C8B-B14F-4D97-AF65-F5344CB8AC3E}">
        <p14:creationId xmlns:p14="http://schemas.microsoft.com/office/powerpoint/2010/main" val="3035447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 of climate adaptation.</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12</a:t>
            </a:fld>
            <a:endParaRPr lang="en-US"/>
          </a:p>
        </p:txBody>
      </p:sp>
    </p:spTree>
    <p:extLst>
      <p:ext uri="{BB962C8B-B14F-4D97-AF65-F5344CB8AC3E}">
        <p14:creationId xmlns:p14="http://schemas.microsoft.com/office/powerpoint/2010/main" val="800357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a number of different methods for assessing species vulnerability to climate change. Many have focused on species distribution modelling, which projects how species may shift their range in response to climate change. However, this method has very high uncertainty, and typically projects too far into the future to be useful for conservation planning. Over the last few years, a new method has emerged, looking at traits which make a species vulnerable or resilient to climate change. WWF has adopted and modified this method, and is applying it to WWF priority species. </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13</a:t>
            </a:fld>
            <a:endParaRPr lang="en-US"/>
          </a:p>
        </p:txBody>
      </p:sp>
    </p:spTree>
    <p:extLst>
      <p:ext uri="{BB962C8B-B14F-4D97-AF65-F5344CB8AC3E}">
        <p14:creationId xmlns:p14="http://schemas.microsoft.com/office/powerpoint/2010/main" val="922388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methodology is divided into 4 categories. The following slides briefly explain the kinds of traits that make a species vulnerable to climate change. For more detailed examples, see the assessment tool.</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14</a:t>
            </a:fld>
            <a:endParaRPr lang="en-US"/>
          </a:p>
        </p:txBody>
      </p:sp>
    </p:spTree>
    <p:extLst>
      <p:ext uri="{BB962C8B-B14F-4D97-AF65-F5344CB8AC3E}">
        <p14:creationId xmlns:p14="http://schemas.microsoft.com/office/powerpoint/2010/main" val="459272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different</a:t>
            </a:r>
            <a:r>
              <a:rPr lang="en-US" baseline="0" dirty="0" smtClean="0"/>
              <a:t> traits considered under the “sensitivity” category.  Species with the following traits would be considered to have a HIGH vulnerability to climate change: Endangered on the IUCN Red list, narrow geographic range, small population size, narrow temperature tolerance, strong dependence on environmental cues for reproduction, migration and hibernation, strong interactions with one or more species (e.g. symbiosis), specialist diet, low abundance of food source, high freshwater requirements, specific habitat requirements, and high susceptibility to disease.</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15</a:t>
            </a:fld>
            <a:endParaRPr lang="en-US"/>
          </a:p>
        </p:txBody>
      </p:sp>
    </p:spTree>
    <p:extLst>
      <p:ext uri="{BB962C8B-B14F-4D97-AF65-F5344CB8AC3E}">
        <p14:creationId xmlns:p14="http://schemas.microsoft.com/office/powerpoint/2010/main" val="595166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different traits</a:t>
            </a:r>
            <a:r>
              <a:rPr lang="en-US" baseline="0" dirty="0" smtClean="0"/>
              <a:t> considered under the “adaptive capacity” category. These traits look at ability of the species to respond to change, mostly focused on the </a:t>
            </a:r>
            <a:r>
              <a:rPr lang="en-US" baseline="0" dirty="0" err="1" smtClean="0"/>
              <a:t>evolvability</a:t>
            </a:r>
            <a:r>
              <a:rPr lang="en-US" baseline="0" dirty="0" smtClean="0"/>
              <a:t> of the species. Species with the following traits would be considered to have a HIGH vulnerability to climate change: Limited ability to disperse (both intrinsic (physical ability to move) and extrinsic (barriers to dispersal)), long generation time, low reproductive rate, and low genetic variation within the species. </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16</a:t>
            </a:fld>
            <a:endParaRPr lang="en-US"/>
          </a:p>
        </p:txBody>
      </p:sp>
    </p:spTree>
    <p:extLst>
      <p:ext uri="{BB962C8B-B14F-4D97-AF65-F5344CB8AC3E}">
        <p14:creationId xmlns:p14="http://schemas.microsoft.com/office/powerpoint/2010/main" val="2224603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Current and future climate are considered under the “exposure” category.  Species that are currently exposed to very little climatic variation are considered to have a HIGH vulnerability to climate change, as this might imply that the species cannot tolerate wide variation in climate. Species that are projected to be exposed to large changes in climate have a HIGH vulnerability to climate change. Most species will have high or medium vulnerability in this category.</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17</a:t>
            </a:fld>
            <a:endParaRPr lang="en-US"/>
          </a:p>
        </p:txBody>
      </p:sp>
    </p:spTree>
    <p:extLst>
      <p:ext uri="{BB962C8B-B14F-4D97-AF65-F5344CB8AC3E}">
        <p14:creationId xmlns:p14="http://schemas.microsoft.com/office/powerpoint/2010/main" val="338050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 from a 2015 publication that highlights how we’ve mostly been focused on the direct impacts of climate change on species, but</a:t>
            </a:r>
            <a:r>
              <a:rPr lang="en-US" baseline="0" dirty="0" smtClean="0"/>
              <a:t> largely neglected how human responses to climate change might, and already is, impacting species.</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18</a:t>
            </a:fld>
            <a:endParaRPr lang="en-US"/>
          </a:p>
        </p:txBody>
      </p:sp>
    </p:spTree>
    <p:extLst>
      <p:ext uri="{BB962C8B-B14F-4D97-AF65-F5344CB8AC3E}">
        <p14:creationId xmlns:p14="http://schemas.microsoft.com/office/powerpoint/2010/main" val="4238967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“other threats” category largely includes existing threats to a species that may be exacerbated by climate change,</a:t>
            </a:r>
            <a:r>
              <a:rPr lang="en-US" baseline="0" dirty="0" smtClean="0"/>
              <a:t> </a:t>
            </a:r>
            <a:r>
              <a:rPr lang="en-US" dirty="0" smtClean="0"/>
              <a:t>including</a:t>
            </a:r>
            <a:r>
              <a:rPr lang="en-US" baseline="0" dirty="0" smtClean="0"/>
              <a:t> the</a:t>
            </a:r>
            <a:r>
              <a:rPr lang="en-US" dirty="0" smtClean="0"/>
              <a:t> human responses to climate change,</a:t>
            </a:r>
            <a:r>
              <a:rPr lang="en-US" baseline="0" dirty="0" smtClean="0"/>
              <a:t> which is a very significant threat, as discussed on the previous slide. WWF has launched a new initiative, “WWF Climate Crowd”, which will gather such information from all corners of the globe, partnering with organizations like the Peace Corps.</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19</a:t>
            </a:fld>
            <a:endParaRPr lang="en-US"/>
          </a:p>
        </p:txBody>
      </p:sp>
    </p:spTree>
    <p:extLst>
      <p:ext uri="{BB962C8B-B14F-4D97-AF65-F5344CB8AC3E}">
        <p14:creationId xmlns:p14="http://schemas.microsoft.com/office/powerpoint/2010/main" val="399317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a:t>
            </a:r>
            <a:r>
              <a:rPr lang="en-US" baseline="0" dirty="0" smtClean="0"/>
              <a:t> major threats to biodiversity. Climate change is the newest of these, and also exacerbates other threats.</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2</a:t>
            </a:fld>
            <a:endParaRPr lang="en-US"/>
          </a:p>
        </p:txBody>
      </p:sp>
    </p:spTree>
    <p:extLst>
      <p:ext uri="{BB962C8B-B14F-4D97-AF65-F5344CB8AC3E}">
        <p14:creationId xmlns:p14="http://schemas.microsoft.com/office/powerpoint/2010/main" val="2508507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of the African elephant climate assessment. For more detail, see the pdf. </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20</a:t>
            </a:fld>
            <a:endParaRPr lang="en-US"/>
          </a:p>
        </p:txBody>
      </p:sp>
    </p:spTree>
    <p:extLst>
      <p:ext uri="{BB962C8B-B14F-4D97-AF65-F5344CB8AC3E}">
        <p14:creationId xmlns:p14="http://schemas.microsoft.com/office/powerpoint/2010/main" val="3521185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Maps showing the</a:t>
            </a:r>
            <a:r>
              <a:rPr lang="en-US" baseline="0" dirty="0" smtClean="0"/>
              <a:t> overlap of African/Asian elephant range with annual average rainfall. It highlights how dependent elephants are on water. They need up to 300 </a:t>
            </a:r>
            <a:r>
              <a:rPr lang="en-US" baseline="0" dirty="0" err="1" smtClean="0"/>
              <a:t>litres</a:t>
            </a:r>
            <a:r>
              <a:rPr lang="en-US" baseline="0" dirty="0" smtClean="0"/>
              <a:t> a day just for drinking.</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21</a:t>
            </a:fld>
            <a:endParaRPr lang="en-US"/>
          </a:p>
        </p:txBody>
      </p:sp>
    </p:spTree>
    <p:extLst>
      <p:ext uri="{BB962C8B-B14F-4D97-AF65-F5344CB8AC3E}">
        <p14:creationId xmlns:p14="http://schemas.microsoft.com/office/powerpoint/2010/main" val="1434617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Suggested climate-adaptive management strategies</a:t>
            </a:r>
            <a:r>
              <a:rPr lang="en-US" baseline="0" dirty="0" smtClean="0"/>
              <a:t> for African elephants. Again, see the climate assessment pdf for more details. </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22</a:t>
            </a:fld>
            <a:endParaRPr lang="en-US"/>
          </a:p>
        </p:txBody>
      </p:sp>
    </p:spTree>
    <p:extLst>
      <p:ext uri="{BB962C8B-B14F-4D97-AF65-F5344CB8AC3E}">
        <p14:creationId xmlns:p14="http://schemas.microsoft.com/office/powerpoint/2010/main" val="1136579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from </a:t>
            </a:r>
            <a:r>
              <a:rPr lang="en-US" dirty="0" err="1" smtClean="0"/>
              <a:t>Kui</a:t>
            </a:r>
            <a:r>
              <a:rPr lang="en-US" dirty="0" smtClean="0"/>
              <a:t> </a:t>
            </a:r>
            <a:r>
              <a:rPr lang="en-US" dirty="0" err="1" smtClean="0"/>
              <a:t>Buri</a:t>
            </a:r>
            <a:r>
              <a:rPr lang="en-US" dirty="0" smtClean="0"/>
              <a:t> national park in Thailand, where WWF is working with park authorities to secure water for wildlife. The picture</a:t>
            </a:r>
            <a:r>
              <a:rPr lang="en-US" baseline="0" dirty="0" smtClean="0"/>
              <a:t> on the left is a check dam, which accumulates water for up to 2 months in seasonal streams. This keeps elephants in this part of the park, away from the more permanent water source which is near human communities. An effective way to mitigate human-wildlife conflict. </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23</a:t>
            </a:fld>
            <a:endParaRPr lang="en-US"/>
          </a:p>
        </p:txBody>
      </p:sp>
    </p:spTree>
    <p:extLst>
      <p:ext uri="{BB962C8B-B14F-4D97-AF65-F5344CB8AC3E}">
        <p14:creationId xmlns:p14="http://schemas.microsoft.com/office/powerpoint/2010/main" val="654094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WWF is looking for the places in the Arctic where polar bear habitat will remain intact the longest and working to protect that area for polar bears in the future. An example of how</a:t>
            </a:r>
            <a:r>
              <a:rPr lang="en-US" baseline="0" dirty="0" smtClean="0"/>
              <a:t> being a habitat specialist (in this case on sea ice) can increase your vulnerability to climate change.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24</a:t>
            </a:fld>
            <a:endParaRPr lang="en-US"/>
          </a:p>
        </p:txBody>
      </p:sp>
    </p:spTree>
    <p:extLst>
      <p:ext uri="{BB962C8B-B14F-4D97-AF65-F5344CB8AC3E}">
        <p14:creationId xmlns:p14="http://schemas.microsoft.com/office/powerpoint/2010/main" val="2952327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WWF is working with “Fragments</a:t>
            </a:r>
            <a:r>
              <a:rPr lang="en-US" baseline="0" dirty="0" smtClean="0"/>
              <a:t> of hope” in Belize to select for corals that are more tolerant of warmer sea temperatures, and use these to propagate future coral gardens. An example of how high genetic diversity within a species could reduce your vulnerability to climate change.</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25</a:t>
            </a:fld>
            <a:endParaRPr lang="en-US"/>
          </a:p>
        </p:txBody>
      </p:sp>
    </p:spTree>
    <p:extLst>
      <p:ext uri="{BB962C8B-B14F-4D97-AF65-F5344CB8AC3E}">
        <p14:creationId xmlns:p14="http://schemas.microsoft.com/office/powerpoint/2010/main" val="1170599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see the website above for different</a:t>
            </a:r>
            <a:r>
              <a:rPr lang="en-US" baseline="0" dirty="0" smtClean="0"/>
              <a:t> species assessments as well as other learning resources.</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26</a:t>
            </a:fld>
            <a:endParaRPr lang="en-US"/>
          </a:p>
        </p:txBody>
      </p:sp>
    </p:spTree>
    <p:extLst>
      <p:ext uri="{BB962C8B-B14F-4D97-AF65-F5344CB8AC3E}">
        <p14:creationId xmlns:p14="http://schemas.microsoft.com/office/powerpoint/2010/main" val="440851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28</a:t>
            </a:fld>
            <a:endParaRPr lang="en-US"/>
          </a:p>
        </p:txBody>
      </p:sp>
    </p:spTree>
    <p:extLst>
      <p:ext uri="{BB962C8B-B14F-4D97-AF65-F5344CB8AC3E}">
        <p14:creationId xmlns:p14="http://schemas.microsoft.com/office/powerpoint/2010/main" val="84960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brief history of global warming, to</a:t>
            </a:r>
            <a:r>
              <a:rPr lang="en-US" baseline="0" dirty="0" smtClean="0"/>
              <a:t> highlight that this isn’t something new. More than 100 years ago Arrhenius proposed that human-driven greenhouse gas emissions were causing surface warming on earth.</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3</a:t>
            </a:fld>
            <a:endParaRPr lang="en-US"/>
          </a:p>
        </p:txBody>
      </p:sp>
    </p:spTree>
    <p:extLst>
      <p:ext uri="{BB962C8B-B14F-4D97-AF65-F5344CB8AC3E}">
        <p14:creationId xmlns:p14="http://schemas.microsoft.com/office/powerpoint/2010/main" val="164952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people are used to seeing graphs like this when they think of climate change.</a:t>
            </a:r>
            <a:r>
              <a:rPr lang="en-US" baseline="0" dirty="0" smtClean="0"/>
              <a:t> On the left, projected precipitation change for the period 2081-2100. On the right, projected temperature change for the period 2081-2100, under 2 different emission scenarios. </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4</a:t>
            </a:fld>
            <a:endParaRPr lang="en-US" dirty="0"/>
          </a:p>
        </p:txBody>
      </p:sp>
    </p:spTree>
    <p:extLst>
      <p:ext uri="{BB962C8B-B14F-4D97-AF65-F5344CB8AC3E}">
        <p14:creationId xmlns:p14="http://schemas.microsoft.com/office/powerpoint/2010/main" val="19591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climate change</a:t>
            </a:r>
            <a:r>
              <a:rPr lang="en-US" baseline="0" dirty="0" smtClean="0"/>
              <a:t> is also this! A snapshot of some of the extreme weather events from summer 2015. It is important to highlight that climate change isn’t just the long term changes projected on the previous slide, but also extreme weather events that are already occurring with increased frequency and intensity.</a:t>
            </a:r>
            <a:endParaRPr lang="en-US" dirty="0"/>
          </a:p>
        </p:txBody>
      </p:sp>
      <p:sp>
        <p:nvSpPr>
          <p:cNvPr id="4" name="Slide Number Placeholder 3"/>
          <p:cNvSpPr>
            <a:spLocks noGrp="1"/>
          </p:cNvSpPr>
          <p:nvPr>
            <p:ph type="sldNum" sz="quarter" idx="10"/>
          </p:nvPr>
        </p:nvSpPr>
        <p:spPr/>
        <p:txBody>
          <a:bodyPr/>
          <a:lstStyle/>
          <a:p>
            <a:pPr>
              <a:defRPr/>
            </a:pPr>
            <a:fld id="{30415FE6-DC4C-4F93-AE15-94D8367AC5DF}" type="slidenum">
              <a:rPr lang="en-US" smtClean="0"/>
              <a:pPr>
                <a:defRPr/>
              </a:pPr>
              <a:t>5</a:t>
            </a:fld>
            <a:endParaRPr lang="en-US" dirty="0"/>
          </a:p>
        </p:txBody>
      </p:sp>
    </p:spTree>
    <p:extLst>
      <p:ext uri="{BB962C8B-B14F-4D97-AF65-F5344CB8AC3E}">
        <p14:creationId xmlns:p14="http://schemas.microsoft.com/office/powerpoint/2010/main" val="1107152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r>
              <a:rPr lang="en-US" altLang="en-US" dirty="0" smtClean="0"/>
              <a:t>Species have already been documented shifting their range, typically</a:t>
            </a:r>
            <a:r>
              <a:rPr lang="en-US" altLang="en-US" baseline="0" dirty="0" smtClean="0"/>
              <a:t> towards the poles and to higher altitudes. This allows them to maintain their climatic envelope. This has been widely documented in butterfly species, unsurprising given that climate is the most important predictor of butterfly species distribution. </a:t>
            </a:r>
            <a:endParaRPr lang="en-US" altLang="en-US" dirty="0" smtClean="0"/>
          </a:p>
        </p:txBody>
      </p:sp>
    </p:spTree>
    <p:extLst>
      <p:ext uri="{BB962C8B-B14F-4D97-AF65-F5344CB8AC3E}">
        <p14:creationId xmlns:p14="http://schemas.microsoft.com/office/powerpoint/2010/main" val="315581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r>
              <a:rPr lang="en-US" altLang="en-US" dirty="0" smtClean="0"/>
              <a:t>This is particularly a problem for species with a specialist diet, and those with high freshwater requirements. Elephants</a:t>
            </a:r>
            <a:r>
              <a:rPr lang="en-US" altLang="en-US" baseline="0" dirty="0" smtClean="0"/>
              <a:t> for example need up to 300 liters of water a day, just for drinking. As water sources decline, they increasingly come into contact with humans (also in need of water), resulting in human-wildlife conflict.</a:t>
            </a:r>
            <a:endParaRPr lang="en-US" altLang="en-US" dirty="0" smtClean="0"/>
          </a:p>
        </p:txBody>
      </p:sp>
    </p:spTree>
    <p:extLst>
      <p:ext uri="{BB962C8B-B14F-4D97-AF65-F5344CB8AC3E}">
        <p14:creationId xmlns:p14="http://schemas.microsoft.com/office/powerpoint/2010/main" val="423191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r>
              <a:rPr lang="en-US" altLang="en-US" dirty="0" smtClean="0"/>
              <a:t>In the USA,</a:t>
            </a:r>
            <a:r>
              <a:rPr lang="en-US" altLang="en-US" baseline="0" dirty="0" smtClean="0"/>
              <a:t> pine bark beetle infections are on the rise, as are tick infections of Moose. In many cases, we need a period of days below a certain temperature to significantly reduce populations of these pests during the winter, but that is no longer happening, leading to their increased numbers and distribution.</a:t>
            </a:r>
            <a:endParaRPr lang="en-US" altLang="en-US" dirty="0" smtClean="0"/>
          </a:p>
        </p:txBody>
      </p:sp>
    </p:spTree>
    <p:extLst>
      <p:ext uri="{BB962C8B-B14F-4D97-AF65-F5344CB8AC3E}">
        <p14:creationId xmlns:p14="http://schemas.microsoft.com/office/powerpoint/2010/main" val="1109903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r>
              <a:rPr lang="en-US" altLang="en-US" dirty="0" smtClean="0"/>
              <a:t>Changes in phenology refers to changes in the timing of life cycle events. In Japan, where they have over a 1000 years of records of</a:t>
            </a:r>
            <a:r>
              <a:rPr lang="en-US" altLang="en-US" baseline="0" dirty="0" smtClean="0"/>
              <a:t> the date of first cherry blossom, dates have advanced due to warmer springs. This is a particular problem for species that are heavily dependent on each other, such as pollinators and flowers, which may increasingly become out of sync with each other as one responds to a warmer spring and the other doesn’t.</a:t>
            </a:r>
            <a:endParaRPr lang="en-US" altLang="en-US" dirty="0" smtClean="0"/>
          </a:p>
        </p:txBody>
      </p:sp>
    </p:spTree>
    <p:extLst>
      <p:ext uri="{BB962C8B-B14F-4D97-AF65-F5344CB8AC3E}">
        <p14:creationId xmlns:p14="http://schemas.microsoft.com/office/powerpoint/2010/main" val="1567038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e line dark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pPr>
              <a:defRPr/>
            </a:pPr>
            <a:fld id="{0946C07C-9612-4497-9F2A-1C58509E6ED8}" type="datetime1">
              <a:rPr lang="en-US"/>
              <a:pPr>
                <a:defRPr/>
              </a:pPr>
              <a:t>10/13/2015</a:t>
            </a:fld>
            <a:endParaRPr lang="en-US"/>
          </a:p>
        </p:txBody>
      </p:sp>
      <p:sp>
        <p:nvSpPr>
          <p:cNvPr id="6" name="Text Placeholder 5"/>
          <p:cNvSpPr>
            <a:spLocks noGrp="1"/>
          </p:cNvSpPr>
          <p:nvPr>
            <p:ph type="body" sz="quarter" idx="12" hasCustomPrompt="1"/>
          </p:nvPr>
        </p:nvSpPr>
        <p:spPr>
          <a:xfrm>
            <a:off x="0" y="2368792"/>
            <a:ext cx="9144000" cy="636072"/>
          </a:xfrm>
          <a:prstGeom prst="rect">
            <a:avLst/>
          </a:prstGeom>
          <a:solidFill>
            <a:schemeClr val="tx1">
              <a:alpha val="35000"/>
            </a:schemeClr>
          </a:solidFill>
        </p:spPr>
        <p:txBody>
          <a:bodyPr vert="horz" wrap="square" lIns="91440" tIns="91440" rIns="91440" bIns="91440">
            <a:spAutoFit/>
          </a:bodyPr>
          <a:lstStyle>
            <a:lvl1pPr marL="0" algn="ctr">
              <a:lnSpc>
                <a:spcPct val="90000"/>
              </a:lnSpc>
              <a:spcBef>
                <a:spcPts val="0"/>
              </a:spcBef>
              <a:defRPr sz="3200" baseline="0">
                <a:solidFill>
                  <a:schemeClr val="bg1"/>
                </a:solidFill>
              </a:defRPr>
            </a:lvl1pPr>
            <a:lvl2pPr marL="283464" indent="-342900">
              <a:spcBef>
                <a:spcPts val="432"/>
              </a:spcBef>
              <a:buFont typeface="Arial"/>
              <a:buChar char="•"/>
              <a:defRPr sz="2000"/>
            </a:lvl2pPr>
          </a:lstStyle>
          <a:p>
            <a:pPr lvl="0"/>
            <a:r>
              <a:rPr lang="en-US" dirty="0" smtClean="0"/>
              <a:t>Title</a:t>
            </a:r>
          </a:p>
        </p:txBody>
      </p:sp>
    </p:spTree>
    <p:extLst>
      <p:ext uri="{BB962C8B-B14F-4D97-AF65-F5344CB8AC3E}">
        <p14:creationId xmlns:p14="http://schemas.microsoft.com/office/powerpoint/2010/main" val="47655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350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66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742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0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206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628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26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471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839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27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e line light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pPr>
              <a:defRPr/>
            </a:pPr>
            <a:fld id="{0946C07C-9612-4497-9F2A-1C58509E6ED8}" type="datetime1">
              <a:rPr lang="en-US"/>
              <a:pPr>
                <a:defRPr/>
              </a:pPr>
              <a:t>10/13/2015</a:t>
            </a:fld>
            <a:endParaRPr lang="en-US"/>
          </a:p>
        </p:txBody>
      </p:sp>
      <p:sp>
        <p:nvSpPr>
          <p:cNvPr id="6" name="Text Placeholder 5"/>
          <p:cNvSpPr>
            <a:spLocks noGrp="1"/>
          </p:cNvSpPr>
          <p:nvPr>
            <p:ph type="body" sz="quarter" idx="12" hasCustomPrompt="1"/>
          </p:nvPr>
        </p:nvSpPr>
        <p:spPr>
          <a:xfrm>
            <a:off x="0" y="2217807"/>
            <a:ext cx="9144000" cy="677108"/>
          </a:xfrm>
          <a:prstGeom prst="rect">
            <a:avLst/>
          </a:prstGeom>
          <a:solidFill>
            <a:schemeClr val="bg1">
              <a:alpha val="25000"/>
            </a:schemeClr>
          </a:solidFill>
          <a:ln>
            <a:noFill/>
          </a:ln>
        </p:spPr>
        <p:txBody>
          <a:bodyPr vert="horz" wrap="square" lIns="91440" tIns="91440" rIns="91440" bIns="91440">
            <a:spAutoFit/>
          </a:bodyPr>
          <a:lstStyle>
            <a:lvl1pPr marL="0" algn="ctr">
              <a:spcBef>
                <a:spcPts val="0"/>
              </a:spcBef>
              <a:defRPr sz="3200" baseline="0">
                <a:solidFill>
                  <a:schemeClr val="tx1"/>
                </a:solidFill>
              </a:defRPr>
            </a:lvl1pPr>
            <a:lvl2pPr marL="283464" indent="-342900">
              <a:spcBef>
                <a:spcPts val="432"/>
              </a:spcBef>
              <a:buFont typeface="Arial"/>
              <a:buChar char="•"/>
              <a:defRPr sz="2000"/>
            </a:lvl2pPr>
          </a:lstStyle>
          <a:p>
            <a:pPr lvl="0"/>
            <a:r>
              <a:rPr lang="en-US" dirty="0" smtClean="0"/>
              <a:t>Title</a:t>
            </a:r>
          </a:p>
        </p:txBody>
      </p:sp>
    </p:spTree>
    <p:extLst>
      <p:ext uri="{BB962C8B-B14F-4D97-AF65-F5344CB8AC3E}">
        <p14:creationId xmlns:p14="http://schemas.microsoft.com/office/powerpoint/2010/main" val="353229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417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925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303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332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771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904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503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72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681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299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lass box dar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pPr>
              <a:defRPr/>
            </a:pPr>
            <a:fld id="{0946C07C-9612-4497-9F2A-1C58509E6ED8}" type="datetime1">
              <a:rPr lang="en-US"/>
              <a:pPr>
                <a:defRPr/>
              </a:pPr>
              <a:t>10/13/2015</a:t>
            </a:fld>
            <a:endParaRPr lang="en-US"/>
          </a:p>
        </p:txBody>
      </p:sp>
      <p:sp>
        <p:nvSpPr>
          <p:cNvPr id="6" name="Text Placeholder 5"/>
          <p:cNvSpPr>
            <a:spLocks noGrp="1"/>
          </p:cNvSpPr>
          <p:nvPr>
            <p:ph type="body" sz="quarter" idx="12" hasCustomPrompt="1"/>
          </p:nvPr>
        </p:nvSpPr>
        <p:spPr>
          <a:xfrm>
            <a:off x="463738" y="1198563"/>
            <a:ext cx="3621070" cy="1200329"/>
          </a:xfrm>
          <a:prstGeom prst="rect">
            <a:avLst/>
          </a:prstGeom>
          <a:solidFill>
            <a:schemeClr val="tx1">
              <a:alpha val="45000"/>
            </a:schemeClr>
          </a:solidFill>
        </p:spPr>
        <p:txBody>
          <a:bodyPr vert="horz" lIns="182880" tIns="137160" rIns="182880" bIns="137160">
            <a:spAutoFit/>
          </a:bodyPr>
          <a:lstStyle>
            <a:lvl1pPr marL="0">
              <a:spcBef>
                <a:spcPts val="0"/>
              </a:spcBef>
              <a:defRPr sz="2000" baseline="0">
                <a:solidFill>
                  <a:schemeClr val="bg1"/>
                </a:solidFill>
              </a:defRPr>
            </a:lvl1pPr>
            <a:lvl2pPr marL="283464" indent="-342900">
              <a:spcBef>
                <a:spcPts val="432"/>
              </a:spcBef>
              <a:buFont typeface="Arial"/>
              <a:buChar char="•"/>
              <a:defRPr sz="2000"/>
            </a:lvl2pPr>
          </a:lstStyle>
          <a:p>
            <a:pPr lvl="0"/>
            <a:r>
              <a:rPr lang="en-US" dirty="0" smtClean="0"/>
              <a:t>This is a sample of a glass box text treatment to be placed on top of a photo.</a:t>
            </a:r>
          </a:p>
        </p:txBody>
      </p:sp>
    </p:spTree>
    <p:extLst>
      <p:ext uri="{BB962C8B-B14F-4D97-AF65-F5344CB8AC3E}">
        <p14:creationId xmlns:p14="http://schemas.microsoft.com/office/powerpoint/2010/main" val="4327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163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748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28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4075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31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066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473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011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57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84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lass box ligh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pPr>
              <a:defRPr/>
            </a:pPr>
            <a:fld id="{0946C07C-9612-4497-9F2A-1C58509E6ED8}" type="datetime1">
              <a:rPr lang="en-US"/>
              <a:pPr>
                <a:defRPr/>
              </a:pPr>
              <a:t>10/13/2015</a:t>
            </a:fld>
            <a:endParaRPr lang="en-US"/>
          </a:p>
        </p:txBody>
      </p:sp>
      <p:sp>
        <p:nvSpPr>
          <p:cNvPr id="6" name="Text Placeholder 5"/>
          <p:cNvSpPr>
            <a:spLocks noGrp="1"/>
          </p:cNvSpPr>
          <p:nvPr>
            <p:ph type="body" sz="quarter" idx="12" hasCustomPrompt="1"/>
          </p:nvPr>
        </p:nvSpPr>
        <p:spPr>
          <a:xfrm>
            <a:off x="463738" y="1198563"/>
            <a:ext cx="3621070" cy="1200329"/>
          </a:xfrm>
          <a:prstGeom prst="rect">
            <a:avLst/>
          </a:prstGeom>
          <a:solidFill>
            <a:schemeClr val="bg1">
              <a:alpha val="45000"/>
            </a:schemeClr>
          </a:solidFill>
        </p:spPr>
        <p:txBody>
          <a:bodyPr vert="horz" lIns="182880" tIns="137160" rIns="182880" bIns="137160">
            <a:spAutoFit/>
          </a:bodyPr>
          <a:lstStyle>
            <a:lvl1pPr marL="0">
              <a:spcBef>
                <a:spcPts val="0"/>
              </a:spcBef>
              <a:defRPr sz="2000" baseline="0">
                <a:solidFill>
                  <a:srgbClr val="000000"/>
                </a:solidFill>
              </a:defRPr>
            </a:lvl1pPr>
            <a:lvl2pPr marL="283464" indent="-342900">
              <a:spcBef>
                <a:spcPts val="432"/>
              </a:spcBef>
              <a:buFont typeface="Arial"/>
              <a:buChar char="•"/>
              <a:defRPr sz="2000"/>
            </a:lvl2pPr>
          </a:lstStyle>
          <a:p>
            <a:pPr lvl="0"/>
            <a:r>
              <a:rPr lang="en-US" dirty="0" smtClean="0"/>
              <a:t>This is a sample of a glass box text treatment to be placed on top of a photo.</a:t>
            </a:r>
          </a:p>
        </p:txBody>
      </p:sp>
    </p:spTree>
    <p:extLst>
      <p:ext uri="{BB962C8B-B14F-4D97-AF65-F5344CB8AC3E}">
        <p14:creationId xmlns:p14="http://schemas.microsoft.com/office/powerpoint/2010/main" val="142832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044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394075"/>
          </a:xfrm>
          <a:prstGeom prst="rect">
            <a:avLst/>
          </a:prstGeom>
        </p:spPr>
        <p:txBody>
          <a:bodyPr lIns="0" tIns="0" rIns="0" bIns="0"/>
          <a:lstStyle>
            <a:lvl1pPr>
              <a:spcBef>
                <a:spcPts val="432"/>
              </a:spcBef>
              <a:defRPr sz="2000"/>
            </a:lvl1pPr>
            <a:lvl3pPr marL="283464">
              <a:spcBef>
                <a:spcPts val="432"/>
              </a:spcBef>
              <a:defRPr sz="2000"/>
            </a:lvl3pPr>
          </a:lstStyle>
          <a:p>
            <a:pPr lvl="0"/>
            <a:r>
              <a:rPr lang="en-US" dirty="0" smtClean="0"/>
              <a:t>Click to edit Master text styles</a:t>
            </a:r>
          </a:p>
          <a:p>
            <a:pPr lvl="2"/>
            <a:r>
              <a:rPr lang="en-US" dirty="0" smtClean="0"/>
              <a:t>Second Level</a:t>
            </a:r>
          </a:p>
        </p:txBody>
      </p:sp>
      <p:sp>
        <p:nvSpPr>
          <p:cNvPr id="4" name="Date Placeholder 3"/>
          <p:cNvSpPr>
            <a:spLocks noGrp="1"/>
          </p:cNvSpPr>
          <p:nvPr>
            <p:ph type="dt" sz="half" idx="10"/>
          </p:nvPr>
        </p:nvSpPr>
        <p:spPr/>
        <p:txBody>
          <a:bodyPr/>
          <a:lstStyle>
            <a:lvl1pPr>
              <a:defRPr/>
            </a:lvl1pPr>
          </a:lstStyle>
          <a:p>
            <a:pPr>
              <a:defRPr/>
            </a:pPr>
            <a:fld id="{F069D57C-5463-421D-BCA9-F9C13150F9AA}" type="datetime1">
              <a:rPr lang="en-US"/>
              <a:pPr>
                <a:defRPr/>
              </a:pPr>
              <a:t>10/13/2015</a:t>
            </a:fld>
            <a:endParaRPr lang="en-US"/>
          </a:p>
        </p:txBody>
      </p:sp>
      <p:sp>
        <p:nvSpPr>
          <p:cNvPr id="5" name="TextBox 4"/>
          <p:cNvSpPr txBox="1"/>
          <p:nvPr userDrawn="1"/>
        </p:nvSpPr>
        <p:spPr>
          <a:xfrm>
            <a:off x="457199" y="337498"/>
            <a:ext cx="8228323" cy="701638"/>
          </a:xfrm>
          <a:prstGeom prst="rect">
            <a:avLst/>
          </a:prstGeom>
          <a:noFill/>
        </p:spPr>
        <p:txBody>
          <a:bodyPr wrap="square" lIns="0" tIns="0" rIns="0" bIns="0" rtlCol="0" anchor="ctr">
            <a:noAutofit/>
          </a:bodyPr>
          <a:lstStyle/>
          <a:p>
            <a:r>
              <a:rPr lang="en-US" sz="2800" dirty="0" smtClean="0">
                <a:solidFill>
                  <a:srgbClr val="31859C"/>
                </a:solidFill>
              </a:rPr>
              <a:t>Click to edit Master title style</a:t>
            </a:r>
          </a:p>
        </p:txBody>
      </p:sp>
    </p:spTree>
    <p:extLst>
      <p:ext uri="{BB962C8B-B14F-4D97-AF65-F5344CB8AC3E}">
        <p14:creationId xmlns:p14="http://schemas.microsoft.com/office/powerpoint/2010/main" val="357252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485ABB21-674A-4E92-B11E-050C9BB917F4}" type="datetime1">
              <a:rPr lang="en-US"/>
              <a:pPr>
                <a:defRPr/>
              </a:pPr>
              <a:t>10/13/2015</a:t>
            </a:fld>
            <a:endParaRPr lang="en-US"/>
          </a:p>
        </p:txBody>
      </p:sp>
    </p:spTree>
    <p:extLst>
      <p:ext uri="{BB962C8B-B14F-4D97-AF65-F5344CB8AC3E}">
        <p14:creationId xmlns:p14="http://schemas.microsoft.com/office/powerpoint/2010/main" val="104963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ogo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485ABB21-674A-4E92-B11E-050C9BB917F4}" type="datetime1">
              <a:rPr lang="en-US"/>
              <a:pPr>
                <a:defRPr/>
              </a:pPr>
              <a:t>10/13/2015</a:t>
            </a:fld>
            <a:endParaRPr lang="en-US"/>
          </a:p>
        </p:txBody>
      </p:sp>
      <p:pic>
        <p:nvPicPr>
          <p:cNvPr id="5" name="Picture 4" descr="WWF_25mm_no_tab.png"/>
          <p:cNvPicPr>
            <a:picLocks noChangeAspect="1"/>
          </p:cNvPicPr>
          <p:nvPr userDrawn="1"/>
        </p:nvPicPr>
        <p:blipFill>
          <a:blip r:embed="rId2" cstate="print"/>
          <a:stretch>
            <a:fillRect/>
          </a:stretch>
        </p:blipFill>
        <p:spPr>
          <a:xfrm>
            <a:off x="3532852" y="785341"/>
            <a:ext cx="2089607" cy="3121974"/>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850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3DF454-70E7-46F9-9AFA-B25471DDC8A0}" type="datetimeFigureOut">
              <a:rPr lang="en-US" smtClean="0">
                <a:solidFill>
                  <a:prstClr val="black">
                    <a:tint val="75000"/>
                  </a:prstClr>
                </a:solidFill>
              </a:rPr>
              <a:pPr/>
              <a:t>10/13/2015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9B04BE-872C-4706-8A6D-4942F970FA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13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5314950"/>
            <a:ext cx="2133600" cy="274638"/>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1B2D6C4-C18B-4FC9-8D9C-06445B4144D1}" type="datetime1">
              <a:rPr lang="en-US"/>
              <a:pPr>
                <a:defRPr/>
              </a:pPr>
              <a:t>10/13/2015</a:t>
            </a:fld>
            <a:endParaRPr lang="en-US"/>
          </a:p>
        </p:txBody>
      </p:sp>
      <p:sp>
        <p:nvSpPr>
          <p:cNvPr id="8" name="Slide Number Placeholder 2"/>
          <p:cNvSpPr txBox="1">
            <a:spLocks/>
          </p:cNvSpPr>
          <p:nvPr userDrawn="1"/>
        </p:nvSpPr>
        <p:spPr>
          <a:xfrm>
            <a:off x="6524004" y="5274620"/>
            <a:ext cx="2133600" cy="274638"/>
          </a:xfrm>
          <a:prstGeom prst="rect">
            <a:avLst/>
          </a:prstGeom>
        </p:spPr>
        <p:txBody>
          <a:bodyPr anchor="ctr"/>
          <a:lstStyle/>
          <a:p>
            <a:pPr algn="r" fontAlgn="auto">
              <a:spcBef>
                <a:spcPts val="0"/>
              </a:spcBef>
              <a:spcAft>
                <a:spcPts val="0"/>
              </a:spcAft>
              <a:defRPr/>
            </a:pPr>
            <a:fld id="{386C7C39-AC40-48FC-83D0-9E1CB3B983E3}" type="slidenum">
              <a:rPr lang="en-US" sz="1200">
                <a:solidFill>
                  <a:schemeClr val="tx1">
                    <a:tint val="75000"/>
                  </a:schemeClr>
                </a:solidFill>
                <a:latin typeface="+mn-lt"/>
              </a:rPr>
              <a:pPr algn="r" fontAlgn="auto">
                <a:spcBef>
                  <a:spcPts val="0"/>
                </a:spcBef>
                <a:spcAft>
                  <a:spcPts val="0"/>
                </a:spcAft>
                <a:defRPr/>
              </a:pPr>
              <a:t>‹#›</a:t>
            </a:fld>
            <a:endParaRPr lang="en-US" sz="1200" dirty="0">
              <a:solidFill>
                <a:schemeClr val="tx1">
                  <a:tint val="75000"/>
                </a:schemeClr>
              </a:solidFill>
              <a:latin typeface="+mn-lt"/>
            </a:endParaRPr>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4" r:id="rId3"/>
    <p:sldLayoutId id="2147483817" r:id="rId4"/>
    <p:sldLayoutId id="2147483813" r:id="rId5"/>
    <p:sldLayoutId id="2147483812" r:id="rId6"/>
    <p:sldLayoutId id="2147483810" r:id="rId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l" defTabSz="457200" rtl="0" eaLnBrk="0" fontAlgn="base" hangingPunct="0">
        <a:spcBef>
          <a:spcPct val="0"/>
        </a:spcBef>
        <a:spcAft>
          <a:spcPct val="0"/>
        </a:spcAft>
        <a:defRPr sz="2800" kern="1200">
          <a:solidFill>
            <a:srgbClr val="31859C"/>
          </a:solidFill>
          <a:latin typeface="+mj-lt"/>
          <a:ea typeface="+mj-ea"/>
          <a:cs typeface="+mj-cs"/>
        </a:defRPr>
      </a:lvl1pPr>
      <a:lvl2pPr algn="l" defTabSz="457200" rtl="0" eaLnBrk="0" fontAlgn="base" hangingPunct="0">
        <a:spcBef>
          <a:spcPct val="0"/>
        </a:spcBef>
        <a:spcAft>
          <a:spcPct val="0"/>
        </a:spcAft>
        <a:defRPr sz="2400">
          <a:solidFill>
            <a:srgbClr val="31859C"/>
          </a:solidFill>
          <a:latin typeface="Arial" pitchFamily="34" charset="0"/>
        </a:defRPr>
      </a:lvl2pPr>
      <a:lvl3pPr algn="l" defTabSz="457200" rtl="0" eaLnBrk="0" fontAlgn="base" hangingPunct="0">
        <a:spcBef>
          <a:spcPct val="0"/>
        </a:spcBef>
        <a:spcAft>
          <a:spcPct val="0"/>
        </a:spcAft>
        <a:defRPr sz="2400">
          <a:solidFill>
            <a:srgbClr val="31859C"/>
          </a:solidFill>
          <a:latin typeface="Arial" pitchFamily="34" charset="0"/>
        </a:defRPr>
      </a:lvl3pPr>
      <a:lvl4pPr algn="l" defTabSz="457200" rtl="0" eaLnBrk="0" fontAlgn="base" hangingPunct="0">
        <a:spcBef>
          <a:spcPct val="0"/>
        </a:spcBef>
        <a:spcAft>
          <a:spcPct val="0"/>
        </a:spcAft>
        <a:defRPr sz="2400">
          <a:solidFill>
            <a:srgbClr val="31859C"/>
          </a:solidFill>
          <a:latin typeface="Arial" pitchFamily="34" charset="0"/>
        </a:defRPr>
      </a:lvl4pPr>
      <a:lvl5pPr algn="l" defTabSz="457200" rtl="0" eaLnBrk="0" fontAlgn="base" hangingPunct="0">
        <a:spcBef>
          <a:spcPct val="0"/>
        </a:spcBef>
        <a:spcAft>
          <a:spcPct val="0"/>
        </a:spcAft>
        <a:defRPr sz="2400">
          <a:solidFill>
            <a:srgbClr val="31859C"/>
          </a:solidFill>
          <a:latin typeface="Arial" pitchFamily="34" charset="0"/>
        </a:defRPr>
      </a:lvl5pPr>
      <a:lvl6pPr marL="457200" algn="l" defTabSz="457200" rtl="0" fontAlgn="base">
        <a:spcBef>
          <a:spcPct val="0"/>
        </a:spcBef>
        <a:spcAft>
          <a:spcPct val="0"/>
        </a:spcAft>
        <a:defRPr sz="2400">
          <a:solidFill>
            <a:srgbClr val="31859C"/>
          </a:solidFill>
          <a:latin typeface="Arial" pitchFamily="34" charset="0"/>
        </a:defRPr>
      </a:lvl6pPr>
      <a:lvl7pPr marL="914400" algn="l" defTabSz="457200" rtl="0" fontAlgn="base">
        <a:spcBef>
          <a:spcPct val="0"/>
        </a:spcBef>
        <a:spcAft>
          <a:spcPct val="0"/>
        </a:spcAft>
        <a:defRPr sz="2400">
          <a:solidFill>
            <a:srgbClr val="31859C"/>
          </a:solidFill>
          <a:latin typeface="Arial" pitchFamily="34" charset="0"/>
        </a:defRPr>
      </a:lvl7pPr>
      <a:lvl8pPr marL="1371600" algn="l" defTabSz="457200" rtl="0" fontAlgn="base">
        <a:spcBef>
          <a:spcPct val="0"/>
        </a:spcBef>
        <a:spcAft>
          <a:spcPct val="0"/>
        </a:spcAft>
        <a:defRPr sz="2400">
          <a:solidFill>
            <a:srgbClr val="31859C"/>
          </a:solidFill>
          <a:latin typeface="Arial" pitchFamily="34" charset="0"/>
        </a:defRPr>
      </a:lvl8pPr>
      <a:lvl9pPr marL="1828800" algn="l" defTabSz="457200" rtl="0" fontAlgn="base">
        <a:spcBef>
          <a:spcPct val="0"/>
        </a:spcBef>
        <a:spcAft>
          <a:spcPct val="0"/>
        </a:spcAft>
        <a:defRPr sz="2400">
          <a:solidFill>
            <a:srgbClr val="31859C"/>
          </a:solidFill>
          <a:latin typeface="Arial" pitchFamily="34" charset="0"/>
        </a:defRPr>
      </a:lvl9pPr>
    </p:titleStyle>
    <p:bodyStyle>
      <a:lvl1pPr marL="0" indent="0" algn="l" defTabSz="457200" rtl="0" eaLnBrk="0" fontAlgn="base" hangingPunct="0">
        <a:spcBef>
          <a:spcPct val="20000"/>
        </a:spcBef>
        <a:spcAft>
          <a:spcPct val="0"/>
        </a:spcAft>
        <a:buFont typeface="Arial" pitchFamily="34" charset="0"/>
        <a:buNone/>
        <a:defRPr sz="2000" kern="1200">
          <a:solidFill>
            <a:schemeClr val="tx1"/>
          </a:solidFill>
          <a:latin typeface="+mn-lt"/>
          <a:ea typeface="+mn-ea"/>
          <a:cs typeface="+mn-cs"/>
        </a:defRPr>
      </a:lvl1pPr>
      <a:lvl2pPr marL="457200" indent="0" algn="l" defTabSz="457200" rtl="0" eaLnBrk="0" fontAlgn="base" hangingPunct="0">
        <a:spcBef>
          <a:spcPct val="20000"/>
        </a:spcBef>
        <a:spcAft>
          <a:spcPct val="0"/>
        </a:spcAft>
        <a:buFont typeface="Arial" pitchFamily="34" charset="0"/>
        <a:buNone/>
        <a:defRPr sz="14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543DF454-70E7-46F9-9AFA-B25471DDC8A0}" type="datetimeFigureOut">
              <a:rPr lang="en-US" smtClean="0">
                <a:solidFill>
                  <a:prstClr val="black">
                    <a:tint val="75000"/>
                  </a:prstClr>
                </a:solidFill>
                <a:latin typeface="Calibri"/>
              </a:rPr>
              <a:pPr fontAlgn="auto">
                <a:spcBef>
                  <a:spcPts val="0"/>
                </a:spcBef>
                <a:spcAft>
                  <a:spcPts val="0"/>
                </a:spcAft>
              </a:pPr>
              <a:t>10/13/2015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C9B04BE-872C-4706-8A6D-4942F970FAA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109400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543DF454-70E7-46F9-9AFA-B25471DDC8A0}" type="datetimeFigureOut">
              <a:rPr lang="en-US" smtClean="0">
                <a:solidFill>
                  <a:prstClr val="black">
                    <a:tint val="75000"/>
                  </a:prstClr>
                </a:solidFill>
                <a:latin typeface="Calibri"/>
              </a:rPr>
              <a:pPr fontAlgn="auto">
                <a:spcBef>
                  <a:spcPts val="0"/>
                </a:spcBef>
                <a:spcAft>
                  <a:spcPts val="0"/>
                </a:spcAft>
              </a:pPr>
              <a:t>10/13/2015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C9B04BE-872C-4706-8A6D-4942F970FAA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121480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543DF454-70E7-46F9-9AFA-B25471DDC8A0}" type="datetimeFigureOut">
              <a:rPr lang="en-US" smtClean="0">
                <a:solidFill>
                  <a:prstClr val="black">
                    <a:tint val="75000"/>
                  </a:prstClr>
                </a:solidFill>
                <a:latin typeface="Calibri"/>
              </a:rPr>
              <a:pPr fontAlgn="auto">
                <a:spcBef>
                  <a:spcPts val="0"/>
                </a:spcBef>
                <a:spcAft>
                  <a:spcPts val="0"/>
                </a:spcAft>
              </a:pPr>
              <a:t>10/13/2015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C9B04BE-872C-4706-8A6D-4942F970FAA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712088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hyperlink" Target="http://www.worldwildlife.org/wildlife-and-climate"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hyperlink" Target="http://www.wwfadapt.org/" TargetMode="External"/><Relationship Id="rId4" Type="http://schemas.openxmlformats.org/officeDocument/2006/relationships/hyperlink" Target="http://www.wwfclimatecrowd.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1.jp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297521"/>
            <a:ext cx="5829300" cy="1102519"/>
          </a:xfrm>
        </p:spPr>
        <p:txBody>
          <a:bodyPr>
            <a:noAutofit/>
          </a:bodyPr>
          <a:lstStyle/>
          <a:p>
            <a:r>
              <a:rPr lang="en-US" sz="3200" b="1" dirty="0" smtClean="0"/>
              <a:t>Wildlife and climate change</a:t>
            </a:r>
            <a:r>
              <a:rPr lang="en-US" sz="3200" b="1" dirty="0"/>
              <a:t/>
            </a:r>
            <a:br>
              <a:rPr lang="en-US" sz="3200" b="1" dirty="0"/>
            </a:br>
            <a:endParaRPr lang="en-US" sz="3200" b="1" dirty="0"/>
          </a:p>
        </p:txBody>
      </p:sp>
      <p:sp>
        <p:nvSpPr>
          <p:cNvPr id="3" name="Subtitle 2"/>
          <p:cNvSpPr>
            <a:spLocks noGrp="1"/>
          </p:cNvSpPr>
          <p:nvPr>
            <p:ph type="subTitle" idx="1"/>
          </p:nvPr>
        </p:nvSpPr>
        <p:spPr>
          <a:xfrm>
            <a:off x="2114550" y="2743201"/>
            <a:ext cx="4914900" cy="2301887"/>
          </a:xfrm>
        </p:spPr>
        <p:txBody>
          <a:bodyPr>
            <a:normAutofit/>
          </a:bodyPr>
          <a:lstStyle/>
          <a:p>
            <a:endParaRPr lang="en-US" dirty="0" smtClean="0"/>
          </a:p>
          <a:p>
            <a:endParaRPr lang="en-US" dirty="0" smtClean="0"/>
          </a:p>
          <a:p>
            <a:endParaRPr lang="en-US" dirty="0"/>
          </a:p>
          <a:p>
            <a:endParaRPr lang="en-US" dirty="0" smtClean="0"/>
          </a:p>
          <a:p>
            <a:endParaRPr lang="en-US" dirty="0"/>
          </a:p>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4523" y="4036743"/>
            <a:ext cx="842963" cy="90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2"/>
          <p:cNvSpPr txBox="1">
            <a:spLocks/>
          </p:cNvSpPr>
          <p:nvPr/>
        </p:nvSpPr>
        <p:spPr>
          <a:xfrm>
            <a:off x="1083733" y="2743201"/>
            <a:ext cx="6788679" cy="2301887"/>
          </a:xfrm>
          <a:prstGeom prst="rect">
            <a:avLst/>
          </a:prstGeom>
        </p:spPr>
        <p:txBody>
          <a:bodyPr vert="horz" lIns="91440" tIns="45720" rIns="91440" bIns="45720" rtlCol="0">
            <a:normAutofit/>
          </a:bodyPr>
          <a:lstStyle>
            <a:lvl1pPr marL="0" indent="0" algn="ctr" defTabSz="6858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1pPr>
            <a:lvl2pPr marL="342900" indent="0" algn="ctr" defTabSz="685800"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685800" indent="0" algn="ctr" defTabSz="6858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287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4pPr>
            <a:lvl5pPr marL="13716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5pPr>
            <a:lvl6pPr marL="17145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fontAlgn="auto">
              <a:spcAft>
                <a:spcPts val="0"/>
              </a:spcAft>
            </a:pPr>
            <a:endParaRPr lang="en-US" dirty="0" smtClean="0"/>
          </a:p>
          <a:p>
            <a:pPr fontAlgn="auto">
              <a:spcAft>
                <a:spcPts val="0"/>
              </a:spcAft>
            </a:pPr>
            <a:endParaRPr lang="en-US" dirty="0" smtClean="0"/>
          </a:p>
          <a:p>
            <a:pPr fontAlgn="auto">
              <a:spcAft>
                <a:spcPts val="0"/>
              </a:spcAft>
            </a:pPr>
            <a:endParaRPr lang="en-US" sz="1800" dirty="0" smtClean="0">
              <a:solidFill>
                <a:schemeClr val="tx1"/>
              </a:solidFill>
            </a:endParaRPr>
          </a:p>
          <a:p>
            <a:pPr fontAlgn="auto">
              <a:spcAft>
                <a:spcPts val="0"/>
              </a:spcAft>
            </a:pPr>
            <a:endParaRPr lang="en-US" dirty="0" smtClean="0"/>
          </a:p>
          <a:p>
            <a:pPr fontAlgn="auto">
              <a:spcAft>
                <a:spcPts val="0"/>
              </a:spcAft>
            </a:pPr>
            <a:endParaRPr lang="en-US" dirty="0"/>
          </a:p>
        </p:txBody>
      </p:sp>
    </p:spTree>
    <p:extLst>
      <p:ext uri="{BB962C8B-B14F-4D97-AF65-F5344CB8AC3E}">
        <p14:creationId xmlns:p14="http://schemas.microsoft.com/office/powerpoint/2010/main" val="3708794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9004"/>
            <a:ext cx="8229600" cy="857250"/>
          </a:xfrm>
        </p:spPr>
        <p:txBody>
          <a:bodyPr>
            <a:normAutofit fontScale="90000"/>
          </a:bodyPr>
          <a:lstStyle/>
          <a:p>
            <a:r>
              <a:rPr lang="en-US" sz="3100" dirty="0"/>
              <a:t>Impacts of climate change on </a:t>
            </a:r>
            <a:r>
              <a:rPr lang="en-US" sz="3100" dirty="0" smtClean="0"/>
              <a:t>wildlife</a:t>
            </a:r>
            <a:r>
              <a:rPr lang="en-US" altLang="en-US" dirty="0"/>
              <a:t/>
            </a:r>
            <a:br>
              <a:rPr lang="en-US" altLang="en-US" dirty="0"/>
            </a:br>
            <a:endParaRPr lang="en-US" dirty="0"/>
          </a:p>
        </p:txBody>
      </p:sp>
      <p:sp>
        <p:nvSpPr>
          <p:cNvPr id="565251" name="Rectangle 3"/>
          <p:cNvSpPr>
            <a:spLocks noGrp="1" noChangeArrowheads="1"/>
          </p:cNvSpPr>
          <p:nvPr>
            <p:ph idx="1"/>
          </p:nvPr>
        </p:nvSpPr>
        <p:spPr/>
        <p:txBody>
          <a:bodyPr>
            <a:normAutofit/>
          </a:bodyPr>
          <a:lstStyle/>
          <a:p>
            <a:pPr algn="ctr">
              <a:lnSpc>
                <a:spcPct val="80000"/>
              </a:lnSpc>
              <a:buNone/>
            </a:pPr>
            <a:r>
              <a:rPr lang="en-US" altLang="en-US" dirty="0"/>
              <a:t>	</a:t>
            </a:r>
          </a:p>
          <a:p>
            <a:pPr>
              <a:lnSpc>
                <a:spcPct val="80000"/>
              </a:lnSpc>
            </a:pPr>
            <a:r>
              <a:rPr lang="en-US" altLang="en-US" dirty="0" smtClean="0"/>
              <a:t>Coral </a:t>
            </a:r>
            <a:r>
              <a:rPr lang="en-US" altLang="en-US" dirty="0"/>
              <a:t>bleaching</a:t>
            </a:r>
          </a:p>
          <a:p>
            <a:pPr marL="0" indent="0">
              <a:lnSpc>
                <a:spcPct val="80000"/>
              </a:lnSpc>
              <a:buNone/>
            </a:pPr>
            <a:endParaRPr lang="en-US" altLang="en-US" sz="2175"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86" t="6260" r="9645"/>
          <a:stretch/>
        </p:blipFill>
        <p:spPr>
          <a:xfrm>
            <a:off x="2776655" y="2367190"/>
            <a:ext cx="3585116" cy="2394915"/>
          </a:xfrm>
          <a:prstGeom prst="rect">
            <a:avLst/>
          </a:prstGeom>
        </p:spPr>
      </p:pic>
    </p:spTree>
    <p:extLst>
      <p:ext uri="{BB962C8B-B14F-4D97-AF65-F5344CB8AC3E}">
        <p14:creationId xmlns:p14="http://schemas.microsoft.com/office/powerpoint/2010/main" val="3486926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9004"/>
            <a:ext cx="8229600" cy="857250"/>
          </a:xfrm>
        </p:spPr>
        <p:txBody>
          <a:bodyPr>
            <a:normAutofit fontScale="90000"/>
          </a:bodyPr>
          <a:lstStyle/>
          <a:p>
            <a:r>
              <a:rPr lang="en-US" sz="3100" dirty="0"/>
              <a:t>Impacts of climate change on </a:t>
            </a:r>
            <a:r>
              <a:rPr lang="en-US" sz="3100" dirty="0" smtClean="0"/>
              <a:t>wildlife</a:t>
            </a:r>
            <a:r>
              <a:rPr lang="en-US" altLang="en-US" dirty="0"/>
              <a:t/>
            </a:r>
            <a:br>
              <a:rPr lang="en-US" altLang="en-US" dirty="0"/>
            </a:br>
            <a:endParaRPr lang="en-US" dirty="0"/>
          </a:p>
        </p:txBody>
      </p:sp>
      <p:sp>
        <p:nvSpPr>
          <p:cNvPr id="565251" name="Rectangle 3"/>
          <p:cNvSpPr>
            <a:spLocks noGrp="1" noChangeArrowheads="1"/>
          </p:cNvSpPr>
          <p:nvPr>
            <p:ph idx="1"/>
          </p:nvPr>
        </p:nvSpPr>
        <p:spPr/>
        <p:txBody>
          <a:bodyPr>
            <a:normAutofit/>
          </a:bodyPr>
          <a:lstStyle/>
          <a:p>
            <a:pPr algn="ctr">
              <a:lnSpc>
                <a:spcPct val="80000"/>
              </a:lnSpc>
              <a:buNone/>
            </a:pPr>
            <a:r>
              <a:rPr lang="en-US" altLang="en-US" dirty="0"/>
              <a:t>	</a:t>
            </a:r>
          </a:p>
          <a:p>
            <a:pPr>
              <a:lnSpc>
                <a:spcPct val="80000"/>
              </a:lnSpc>
            </a:pPr>
            <a:r>
              <a:rPr lang="en-US" altLang="en-US" dirty="0" smtClean="0"/>
              <a:t>Extinction</a:t>
            </a:r>
          </a:p>
          <a:p>
            <a:pPr marL="0" indent="0">
              <a:lnSpc>
                <a:spcPct val="80000"/>
              </a:lnSpc>
              <a:buNone/>
            </a:pPr>
            <a:endParaRPr lang="en-US" altLang="en-US" sz="2175"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859465" y="2308302"/>
            <a:ext cx="3425070" cy="2286321"/>
          </a:xfrm>
          <a:prstGeom prst="rect">
            <a:avLst/>
          </a:prstGeom>
          <a:noFill/>
        </p:spPr>
      </p:pic>
    </p:spTree>
    <p:extLst>
      <p:ext uri="{BB962C8B-B14F-4D97-AF65-F5344CB8AC3E}">
        <p14:creationId xmlns:p14="http://schemas.microsoft.com/office/powerpoint/2010/main" val="32260673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65092" y="363945"/>
            <a:ext cx="8175038" cy="565405"/>
          </a:xfrm>
          <a:prstGeom prst="rect">
            <a:avLst/>
          </a:prstGeom>
          <a:noFill/>
        </p:spPr>
        <p:txBody>
          <a:bodyPr wrap="square" lIns="0" tIns="0" rIns="0" bIns="0" rtlCol="0" anchor="ctr">
            <a:noAutofit/>
          </a:bodyPr>
          <a:lstStyle/>
          <a:p>
            <a:pPr algn="ctr"/>
            <a:r>
              <a:rPr lang="en-US" sz="2800" dirty="0" smtClean="0">
                <a:latin typeface="Calibri"/>
              </a:rPr>
              <a:t>Climate adaptation</a:t>
            </a:r>
          </a:p>
        </p:txBody>
      </p:sp>
      <p:sp>
        <p:nvSpPr>
          <p:cNvPr id="6" name="Text Placeholder 5"/>
          <p:cNvSpPr txBox="1">
            <a:spLocks/>
          </p:cNvSpPr>
          <p:nvPr/>
        </p:nvSpPr>
        <p:spPr>
          <a:xfrm>
            <a:off x="463749" y="1201890"/>
            <a:ext cx="8244965" cy="3247743"/>
          </a:xfrm>
          <a:prstGeom prst="rect">
            <a:avLst/>
          </a:prstGeom>
        </p:spPr>
        <p:txBody>
          <a:bodyPr lIns="0" tIns="0" rIns="0" bIns="0"/>
          <a:lstStyle>
            <a:lvl1pPr marL="0" indent="0" algn="l" defTabSz="457200" rtl="0" eaLnBrk="0" fontAlgn="base" hangingPunct="0">
              <a:spcBef>
                <a:spcPct val="20000"/>
              </a:spcBef>
              <a:spcAft>
                <a:spcPct val="0"/>
              </a:spcAft>
              <a:buFont typeface="Arial" pitchFamily="34" charset="0"/>
              <a:buNone/>
              <a:defRPr sz="2000" kern="1200">
                <a:solidFill>
                  <a:schemeClr val="tx1"/>
                </a:solidFill>
                <a:latin typeface="+mn-lt"/>
                <a:ea typeface="+mn-ea"/>
                <a:cs typeface="+mn-cs"/>
              </a:defRPr>
            </a:lvl1pPr>
            <a:lvl2pPr marL="457200" indent="0" algn="l" defTabSz="457200" rtl="0" eaLnBrk="0" fontAlgn="base" hangingPunct="0">
              <a:spcBef>
                <a:spcPct val="20000"/>
              </a:spcBef>
              <a:spcAft>
                <a:spcPct val="0"/>
              </a:spcAft>
              <a:buFont typeface="Arial" pitchFamily="34" charset="0"/>
              <a:buNone/>
              <a:defRPr sz="14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pPr>
            <a:endParaRPr lang="en-US" dirty="0" smtClean="0"/>
          </a:p>
        </p:txBody>
      </p:sp>
      <p:sp>
        <p:nvSpPr>
          <p:cNvPr id="2" name="Rectangle 1"/>
          <p:cNvSpPr/>
          <p:nvPr/>
        </p:nvSpPr>
        <p:spPr>
          <a:xfrm>
            <a:off x="463749" y="1201890"/>
            <a:ext cx="7977724" cy="830997"/>
          </a:xfrm>
          <a:prstGeom prst="rect">
            <a:avLst/>
          </a:prstGeom>
        </p:spPr>
        <p:txBody>
          <a:bodyPr wrap="square">
            <a:spAutoFit/>
          </a:bodyPr>
          <a:lstStyle/>
          <a:p>
            <a:r>
              <a:rPr lang="en-US" sz="2400" dirty="0">
                <a:latin typeface="Calibri" panose="020F0502020204030204"/>
              </a:rPr>
              <a:t>A</a:t>
            </a:r>
            <a:r>
              <a:rPr lang="en-US" sz="2400" dirty="0" smtClean="0">
                <a:latin typeface="Calibri" panose="020F0502020204030204"/>
              </a:rPr>
              <a:t>ctions </a:t>
            </a:r>
            <a:r>
              <a:rPr lang="en-US" sz="2400" dirty="0">
                <a:latin typeface="Calibri" panose="020F0502020204030204"/>
              </a:rPr>
              <a:t>to reduce vulnerability to actual and expected changes in climate</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812455" y="2326090"/>
            <a:ext cx="3425070" cy="2123543"/>
          </a:xfrm>
          <a:prstGeom prst="rect">
            <a:avLst/>
          </a:prstGeom>
          <a:noFill/>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4699110" y="2326090"/>
            <a:ext cx="3199311" cy="2123543"/>
          </a:xfrm>
          <a:prstGeom prst="rect">
            <a:avLst/>
          </a:prstGeom>
          <a:noFill/>
        </p:spPr>
      </p:pic>
    </p:spTree>
    <p:extLst>
      <p:ext uri="{BB962C8B-B14F-4D97-AF65-F5344CB8AC3E}">
        <p14:creationId xmlns:p14="http://schemas.microsoft.com/office/powerpoint/2010/main" val="79332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How to assess species vulnerability to climate change?</a:t>
            </a:r>
            <a:endParaRPr lang="en-US" sz="2800" dirty="0"/>
          </a:p>
        </p:txBody>
      </p:sp>
      <p:sp>
        <p:nvSpPr>
          <p:cNvPr id="3" name="Content Placeholder 2"/>
          <p:cNvSpPr>
            <a:spLocks noGrp="1"/>
          </p:cNvSpPr>
          <p:nvPr>
            <p:ph idx="1"/>
          </p:nvPr>
        </p:nvSpPr>
        <p:spPr>
          <a:xfrm>
            <a:off x="457200" y="1405053"/>
            <a:ext cx="8229600" cy="3189569"/>
          </a:xfrm>
        </p:spPr>
        <p:txBody>
          <a:bodyPr/>
          <a:lstStyle/>
          <a:p>
            <a:r>
              <a:rPr lang="en-US" sz="2000" dirty="0" smtClean="0"/>
              <a:t>There are a number of different methods</a:t>
            </a:r>
          </a:p>
          <a:p>
            <a:r>
              <a:rPr lang="en-US" sz="2000" dirty="0" smtClean="0"/>
              <a:t>Many project how the species may shift its range far into the future</a:t>
            </a:r>
          </a:p>
          <a:p>
            <a:r>
              <a:rPr lang="en-US" sz="2000" dirty="0" smtClean="0"/>
              <a:t>WWF has developed a methodology which looks at trait which make a species vulnerable or resilient to changes in climate and weather</a:t>
            </a:r>
          </a:p>
          <a:p>
            <a:endParaRPr lang="en-US" dirty="0" smtClean="0"/>
          </a:p>
          <a:p>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133" y="3387325"/>
            <a:ext cx="1822899" cy="11894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6542" y="3376691"/>
            <a:ext cx="1822257" cy="121407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2177" y="3374792"/>
            <a:ext cx="1822899" cy="121450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0265" y="3425398"/>
            <a:ext cx="1812531" cy="1130566"/>
          </a:xfrm>
          <a:prstGeom prst="rect">
            <a:avLst/>
          </a:prstGeom>
        </p:spPr>
      </p:pic>
    </p:spTree>
    <p:extLst>
      <p:ext uri="{BB962C8B-B14F-4D97-AF65-F5344CB8AC3E}">
        <p14:creationId xmlns:p14="http://schemas.microsoft.com/office/powerpoint/2010/main" val="2482457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Trait </a:t>
            </a:r>
            <a:r>
              <a:rPr lang="en-US" sz="2800" dirty="0" smtClean="0"/>
              <a:t>based assessments</a:t>
            </a:r>
            <a:endParaRPr lang="en-US" sz="2800" dirty="0"/>
          </a:p>
        </p:txBody>
      </p:sp>
      <p:sp>
        <p:nvSpPr>
          <p:cNvPr id="3" name="Content Placeholder 2"/>
          <p:cNvSpPr>
            <a:spLocks noGrp="1"/>
          </p:cNvSpPr>
          <p:nvPr>
            <p:ph idx="1"/>
          </p:nvPr>
        </p:nvSpPr>
        <p:spPr/>
        <p:txBody>
          <a:bodyPr>
            <a:normAutofit/>
          </a:bodyPr>
          <a:lstStyle/>
          <a:p>
            <a:pPr marL="0" indent="0">
              <a:spcBef>
                <a:spcPts val="0"/>
              </a:spcBef>
              <a:buNone/>
            </a:pPr>
            <a:r>
              <a:rPr lang="en-US" sz="2000" b="1" dirty="0"/>
              <a:t>SENSITIVITY: </a:t>
            </a:r>
            <a:r>
              <a:rPr lang="en-US" sz="2000" dirty="0"/>
              <a:t>The inability of the species to </a:t>
            </a:r>
            <a:r>
              <a:rPr lang="en-US" sz="2000" dirty="0" smtClean="0"/>
              <a:t>persist, as is, </a:t>
            </a:r>
            <a:r>
              <a:rPr lang="en-US" sz="2000" dirty="0"/>
              <a:t>under changing climatic conditions</a:t>
            </a:r>
            <a:endParaRPr lang="en-US" sz="2000" b="1" dirty="0"/>
          </a:p>
          <a:p>
            <a:pPr marL="0" indent="0">
              <a:spcBef>
                <a:spcPts val="0"/>
              </a:spcBef>
              <a:buNone/>
            </a:pPr>
            <a:endParaRPr lang="en-US" sz="2000" b="1" dirty="0"/>
          </a:p>
          <a:p>
            <a:pPr marL="0" indent="0">
              <a:spcBef>
                <a:spcPts val="0"/>
              </a:spcBef>
              <a:buNone/>
            </a:pPr>
            <a:r>
              <a:rPr lang="en-US" sz="2000" b="1" dirty="0"/>
              <a:t>ADAPTIVE CAPACITY: </a:t>
            </a:r>
            <a:r>
              <a:rPr lang="en-US" sz="2000" dirty="0"/>
              <a:t>The ability of the species to respond to changes in climate</a:t>
            </a:r>
          </a:p>
          <a:p>
            <a:pPr marL="0" indent="0">
              <a:spcBef>
                <a:spcPts val="0"/>
              </a:spcBef>
              <a:buNone/>
            </a:pPr>
            <a:endParaRPr lang="en-US" sz="2000" b="1" dirty="0"/>
          </a:p>
          <a:p>
            <a:pPr marL="0" indent="0">
              <a:spcBef>
                <a:spcPts val="0"/>
              </a:spcBef>
              <a:buNone/>
            </a:pPr>
            <a:r>
              <a:rPr lang="en-US" sz="2000" b="1" dirty="0"/>
              <a:t>EXPOSURE: </a:t>
            </a:r>
            <a:r>
              <a:rPr lang="en-US" sz="2000" dirty="0"/>
              <a:t>The extent of </a:t>
            </a:r>
            <a:r>
              <a:rPr lang="en-US" sz="2000" dirty="0" smtClean="0"/>
              <a:t>climatic change and </a:t>
            </a:r>
            <a:r>
              <a:rPr lang="en-US" sz="2000" dirty="0"/>
              <a:t>variation that the species </a:t>
            </a:r>
            <a:r>
              <a:rPr lang="en-US" sz="2000" dirty="0" smtClean="0"/>
              <a:t>encounters and is projected to encounter</a:t>
            </a:r>
            <a:endParaRPr lang="en-US" sz="2000" b="1" dirty="0"/>
          </a:p>
          <a:p>
            <a:pPr marL="0" indent="0">
              <a:spcBef>
                <a:spcPts val="0"/>
              </a:spcBef>
              <a:buNone/>
            </a:pPr>
            <a:endParaRPr lang="en-US" sz="2000" b="1" dirty="0"/>
          </a:p>
          <a:p>
            <a:pPr marL="0" indent="0">
              <a:spcBef>
                <a:spcPts val="0"/>
              </a:spcBef>
              <a:buNone/>
            </a:pPr>
            <a:r>
              <a:rPr lang="en-US" sz="2000" b="1" dirty="0"/>
              <a:t>OTHER THREATS</a:t>
            </a:r>
          </a:p>
          <a:p>
            <a:pPr marL="0" indent="0">
              <a:spcBef>
                <a:spcPts val="0"/>
              </a:spcBef>
              <a:buNone/>
            </a:pPr>
            <a:endParaRPr lang="en-US" sz="1350" b="1" dirty="0">
              <a:latin typeface="Calibri,Arial,Helvetica,sans-serif"/>
            </a:endParaRPr>
          </a:p>
          <a:p>
            <a:pPr marL="0" indent="0">
              <a:spcBef>
                <a:spcPts val="0"/>
              </a:spcBef>
              <a:buNone/>
            </a:pPr>
            <a:endParaRPr lang="en-US" sz="2550" b="1" dirty="0">
              <a:latin typeface="Calibri,Arial,Helvetica,sans-serif"/>
            </a:endParaRPr>
          </a:p>
          <a:p>
            <a:pPr>
              <a:spcBef>
                <a:spcPts val="0"/>
              </a:spcBef>
            </a:pPr>
            <a:endParaRPr lang="en-US" sz="2550" b="1" dirty="0">
              <a:latin typeface="Calibri,Arial,Helvetica,sans-serif"/>
            </a:endParaRPr>
          </a:p>
          <a:p>
            <a:endParaRPr lang="en-US" dirty="0"/>
          </a:p>
        </p:txBody>
      </p:sp>
    </p:spTree>
    <p:extLst>
      <p:ext uri="{BB962C8B-B14F-4D97-AF65-F5344CB8AC3E}">
        <p14:creationId xmlns:p14="http://schemas.microsoft.com/office/powerpoint/2010/main" val="2315763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What makes a species vulnerable to climate change?</a:t>
            </a:r>
          </a:p>
        </p:txBody>
      </p:sp>
      <p:sp>
        <p:nvSpPr>
          <p:cNvPr id="3" name="Content Placeholder 2"/>
          <p:cNvSpPr>
            <a:spLocks noGrp="1"/>
          </p:cNvSpPr>
          <p:nvPr>
            <p:ph idx="1"/>
          </p:nvPr>
        </p:nvSpPr>
        <p:spPr/>
        <p:txBody>
          <a:bodyPr>
            <a:normAutofit/>
          </a:bodyPr>
          <a:lstStyle/>
          <a:p>
            <a:pPr marL="0" indent="0">
              <a:spcBef>
                <a:spcPts val="0"/>
              </a:spcBef>
              <a:buNone/>
            </a:pPr>
            <a:r>
              <a:rPr lang="en-US" sz="1800" b="1" dirty="0" smtClean="0">
                <a:latin typeface="Calibri,Arial,Helvetica,sans-serif"/>
              </a:rPr>
              <a:t>SENSITIVITY</a:t>
            </a:r>
          </a:p>
          <a:p>
            <a:pPr marL="0" indent="0">
              <a:spcBef>
                <a:spcPts val="0"/>
              </a:spcBef>
              <a:buNone/>
            </a:pPr>
            <a:r>
              <a:rPr lang="en-US" sz="1800" b="1" dirty="0">
                <a:latin typeface="Calibri,Arial,Helvetica,sans-serif"/>
              </a:rPr>
              <a:t>				</a:t>
            </a:r>
            <a:endParaRPr lang="en-US" sz="1050" b="1" dirty="0">
              <a:latin typeface="Calibri,Arial,Helvetica,sans-serif"/>
            </a:endParaRPr>
          </a:p>
          <a:p>
            <a:pPr>
              <a:spcBef>
                <a:spcPts val="0"/>
              </a:spcBef>
            </a:pPr>
            <a:r>
              <a:rPr lang="en-US" sz="1350" b="1" dirty="0">
                <a:latin typeface="Calibri,Arial,Helvetica,sans-serif"/>
              </a:rPr>
              <a:t>IUCN Red list status</a:t>
            </a:r>
          </a:p>
          <a:p>
            <a:pPr>
              <a:spcBef>
                <a:spcPts val="0"/>
              </a:spcBef>
            </a:pPr>
            <a:r>
              <a:rPr lang="en-US" sz="1350" b="1" dirty="0">
                <a:latin typeface="Calibri,Arial,Helvetica,sans-serif"/>
              </a:rPr>
              <a:t>Geographic range			</a:t>
            </a:r>
          </a:p>
          <a:p>
            <a:pPr>
              <a:spcBef>
                <a:spcPts val="0"/>
              </a:spcBef>
            </a:pPr>
            <a:r>
              <a:rPr lang="en-US" sz="1350" b="1" dirty="0">
                <a:latin typeface="Calibri,Arial,Helvetica,sans-serif"/>
              </a:rPr>
              <a:t>Population size</a:t>
            </a:r>
          </a:p>
          <a:p>
            <a:pPr>
              <a:spcBef>
                <a:spcPts val="0"/>
              </a:spcBef>
            </a:pPr>
            <a:r>
              <a:rPr lang="en-US" sz="1350" b="1" dirty="0">
                <a:latin typeface="Calibri,Arial,Helvetica,sans-serif"/>
              </a:rPr>
              <a:t>Temperature tolerance</a:t>
            </a:r>
          </a:p>
          <a:p>
            <a:pPr>
              <a:spcBef>
                <a:spcPts val="0"/>
              </a:spcBef>
            </a:pPr>
            <a:r>
              <a:rPr lang="en-US" sz="1350" b="1" dirty="0">
                <a:latin typeface="Calibri,Arial,Helvetica,sans-serif"/>
              </a:rPr>
              <a:t>Reliance on environmental cues (for reproduction, </a:t>
            </a:r>
            <a:endParaRPr lang="en-US" sz="1350" b="1" dirty="0" smtClean="0">
              <a:latin typeface="Calibri,Arial,Helvetica,sans-serif"/>
            </a:endParaRPr>
          </a:p>
          <a:p>
            <a:pPr marL="0" indent="0">
              <a:spcBef>
                <a:spcPts val="0"/>
              </a:spcBef>
              <a:buNone/>
            </a:pPr>
            <a:r>
              <a:rPr lang="en-US" sz="1350" b="1" dirty="0" smtClean="0">
                <a:latin typeface="Calibri,Arial,Helvetica,sans-serif"/>
              </a:rPr>
              <a:t>     migration</a:t>
            </a:r>
            <a:r>
              <a:rPr lang="en-US" sz="1350" b="1" dirty="0">
                <a:latin typeface="Calibri,Arial,Helvetica,sans-serif"/>
              </a:rPr>
              <a:t>, hibernation)</a:t>
            </a:r>
          </a:p>
          <a:p>
            <a:pPr>
              <a:spcBef>
                <a:spcPts val="0"/>
              </a:spcBef>
            </a:pPr>
            <a:r>
              <a:rPr lang="en-US" sz="1350" b="1" dirty="0" smtClean="0">
                <a:latin typeface="Calibri,Arial,Helvetica,sans-serif"/>
              </a:rPr>
              <a:t>Strong interactions with other species</a:t>
            </a:r>
            <a:endParaRPr lang="en-US" sz="1350" b="1" dirty="0">
              <a:latin typeface="Calibri,Arial,Helvetica,sans-serif"/>
            </a:endParaRPr>
          </a:p>
          <a:p>
            <a:pPr>
              <a:spcBef>
                <a:spcPts val="0"/>
              </a:spcBef>
            </a:pPr>
            <a:r>
              <a:rPr lang="en-US" sz="1350" b="1" dirty="0">
                <a:latin typeface="Calibri,Arial,Helvetica,sans-serif"/>
              </a:rPr>
              <a:t>Diet</a:t>
            </a:r>
          </a:p>
          <a:p>
            <a:pPr>
              <a:spcBef>
                <a:spcPts val="0"/>
              </a:spcBef>
            </a:pPr>
            <a:r>
              <a:rPr lang="en-US" sz="1350" b="1" dirty="0">
                <a:latin typeface="Calibri,Arial,Helvetica,sans-serif"/>
              </a:rPr>
              <a:t>Abundance of food source</a:t>
            </a:r>
          </a:p>
          <a:p>
            <a:pPr>
              <a:spcBef>
                <a:spcPts val="0"/>
              </a:spcBef>
            </a:pPr>
            <a:r>
              <a:rPr lang="en-US" sz="1350" b="1" dirty="0">
                <a:latin typeface="Calibri,Arial,Helvetica,sans-serif"/>
              </a:rPr>
              <a:t>Freshwater requirements</a:t>
            </a:r>
          </a:p>
          <a:p>
            <a:pPr>
              <a:spcBef>
                <a:spcPts val="0"/>
              </a:spcBef>
            </a:pPr>
            <a:r>
              <a:rPr lang="en-US" sz="1350" b="1" dirty="0">
                <a:latin typeface="Calibri,Arial,Helvetica,sans-serif"/>
              </a:rPr>
              <a:t>Habitat specialization</a:t>
            </a:r>
          </a:p>
          <a:p>
            <a:pPr>
              <a:spcBef>
                <a:spcPts val="0"/>
              </a:spcBef>
            </a:pPr>
            <a:r>
              <a:rPr lang="en-US" sz="1350" b="1" dirty="0">
                <a:latin typeface="Calibri,Arial,Helvetica,sans-serif"/>
              </a:rPr>
              <a:t>Susceptibility to disease</a:t>
            </a:r>
          </a:p>
          <a:p>
            <a:pPr>
              <a:spcBef>
                <a:spcPts val="0"/>
              </a:spcBef>
            </a:pPr>
            <a:endParaRPr lang="en-US" sz="1050" b="1" dirty="0">
              <a:latin typeface="Calibri,Arial,Helvetica,sans-serif"/>
            </a:endParaRPr>
          </a:p>
          <a:p>
            <a:pPr>
              <a:spcBef>
                <a:spcPts val="0"/>
              </a:spcBef>
            </a:pPr>
            <a:endParaRPr lang="en-US" sz="1050" b="1" dirty="0">
              <a:latin typeface="Calibri,Arial,Helvetica,sans-serif"/>
            </a:endParaRPr>
          </a:p>
          <a:p>
            <a:pPr marL="0" indent="0">
              <a:spcBef>
                <a:spcPts val="0"/>
              </a:spcBef>
              <a:buNone/>
            </a:pPr>
            <a:endParaRPr lang="en-US" sz="1350" b="1" dirty="0">
              <a:latin typeface="Calibri,Arial,Helvetica,sans-serif"/>
            </a:endParaRPr>
          </a:p>
          <a:p>
            <a:pPr marL="0" indent="0">
              <a:spcBef>
                <a:spcPts val="0"/>
              </a:spcBef>
              <a:buNone/>
            </a:pPr>
            <a:endParaRPr lang="en-US" sz="2550" b="1" dirty="0">
              <a:latin typeface="Calibri,Arial,Helvetica,sans-serif"/>
            </a:endParaRPr>
          </a:p>
          <a:p>
            <a:pPr>
              <a:spcBef>
                <a:spcPts val="0"/>
              </a:spcBef>
            </a:pPr>
            <a:endParaRPr lang="en-US" sz="2550" b="1" dirty="0">
              <a:latin typeface="Calibri,Arial,Helvetica,sans-serif"/>
            </a:endParaRP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3271" y="1200152"/>
            <a:ext cx="2044997" cy="3258960"/>
          </a:xfrm>
          <a:prstGeom prst="rect">
            <a:avLst/>
          </a:prstGeom>
        </p:spPr>
      </p:pic>
    </p:spTree>
    <p:extLst>
      <p:ext uri="{BB962C8B-B14F-4D97-AF65-F5344CB8AC3E}">
        <p14:creationId xmlns:p14="http://schemas.microsoft.com/office/powerpoint/2010/main" val="269544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What makes a species vulnerable to climate change?</a:t>
            </a:r>
          </a:p>
        </p:txBody>
      </p:sp>
      <p:sp>
        <p:nvSpPr>
          <p:cNvPr id="3" name="Content Placeholder 2"/>
          <p:cNvSpPr>
            <a:spLocks noGrp="1"/>
          </p:cNvSpPr>
          <p:nvPr>
            <p:ph idx="1"/>
          </p:nvPr>
        </p:nvSpPr>
        <p:spPr/>
        <p:txBody>
          <a:bodyPr>
            <a:normAutofit/>
          </a:bodyPr>
          <a:lstStyle/>
          <a:p>
            <a:pPr marL="0" indent="0">
              <a:spcBef>
                <a:spcPts val="0"/>
              </a:spcBef>
              <a:buNone/>
            </a:pPr>
            <a:r>
              <a:rPr lang="en-US" sz="1800" b="1" dirty="0">
                <a:latin typeface="Calibri,Arial,Helvetica,sans-serif"/>
              </a:rPr>
              <a:t>ADAPTIVE </a:t>
            </a:r>
            <a:r>
              <a:rPr lang="en-US" sz="1800" b="1" dirty="0" smtClean="0">
                <a:latin typeface="Calibri,Arial,Helvetica,sans-serif"/>
              </a:rPr>
              <a:t>CAPACITY</a:t>
            </a:r>
          </a:p>
          <a:p>
            <a:pPr marL="0" indent="0">
              <a:spcBef>
                <a:spcPts val="0"/>
              </a:spcBef>
              <a:buNone/>
            </a:pPr>
            <a:r>
              <a:rPr lang="en-US" sz="1800" b="1" dirty="0">
                <a:latin typeface="Calibri,Arial,Helvetica,sans-serif"/>
              </a:rPr>
              <a:t>		</a:t>
            </a:r>
            <a:endParaRPr lang="en-US" sz="1050" b="1" dirty="0">
              <a:latin typeface="Calibri,Arial,Helvetica,sans-serif"/>
            </a:endParaRPr>
          </a:p>
          <a:p>
            <a:pPr>
              <a:spcBef>
                <a:spcPts val="0"/>
              </a:spcBef>
            </a:pPr>
            <a:r>
              <a:rPr lang="en-US" sz="1350" b="1" dirty="0">
                <a:latin typeface="Calibri,Arial,Helvetica,sans-serif"/>
              </a:rPr>
              <a:t>Dispersal ability</a:t>
            </a:r>
          </a:p>
          <a:p>
            <a:pPr>
              <a:spcBef>
                <a:spcPts val="0"/>
              </a:spcBef>
            </a:pPr>
            <a:r>
              <a:rPr lang="en-US" sz="1350" b="1" dirty="0">
                <a:latin typeface="Calibri,Arial,Helvetica,sans-serif"/>
              </a:rPr>
              <a:t>Generation time</a:t>
            </a:r>
          </a:p>
          <a:p>
            <a:pPr>
              <a:spcBef>
                <a:spcPts val="0"/>
              </a:spcBef>
            </a:pPr>
            <a:r>
              <a:rPr lang="en-US" sz="1350" b="1" dirty="0">
                <a:latin typeface="Calibri,Arial,Helvetica,sans-serif"/>
              </a:rPr>
              <a:t>Reproductive rate</a:t>
            </a:r>
          </a:p>
          <a:p>
            <a:pPr>
              <a:spcBef>
                <a:spcPts val="0"/>
              </a:spcBef>
            </a:pPr>
            <a:r>
              <a:rPr lang="en-US" sz="1350" b="1" dirty="0">
                <a:latin typeface="Calibri,Arial,Helvetica,sans-serif"/>
              </a:rPr>
              <a:t>Genetic variation</a:t>
            </a:r>
          </a:p>
          <a:p>
            <a:pPr>
              <a:spcBef>
                <a:spcPts val="0"/>
              </a:spcBef>
            </a:pPr>
            <a:endParaRPr lang="en-US" sz="1050" b="1" dirty="0">
              <a:latin typeface="Calibri,Arial,Helvetica,sans-serif"/>
            </a:endParaRPr>
          </a:p>
          <a:p>
            <a:pPr>
              <a:spcBef>
                <a:spcPts val="0"/>
              </a:spcBef>
            </a:pPr>
            <a:endParaRPr lang="en-US" sz="1050" b="1" dirty="0">
              <a:latin typeface="Calibri,Arial,Helvetica,sans-serif"/>
            </a:endParaRPr>
          </a:p>
          <a:p>
            <a:pPr>
              <a:spcBef>
                <a:spcPts val="0"/>
              </a:spcBef>
            </a:pPr>
            <a:endParaRPr lang="en-US" sz="1050" b="1" dirty="0">
              <a:latin typeface="Calibri,Arial,Helvetica,sans-serif"/>
            </a:endParaRPr>
          </a:p>
          <a:p>
            <a:pPr>
              <a:spcBef>
                <a:spcPts val="0"/>
              </a:spcBef>
            </a:pPr>
            <a:endParaRPr lang="en-US" sz="1050" b="1" dirty="0">
              <a:latin typeface="Calibri,Arial,Helvetica,sans-serif"/>
            </a:endParaRPr>
          </a:p>
          <a:p>
            <a:pPr marL="0" indent="0">
              <a:spcBef>
                <a:spcPts val="0"/>
              </a:spcBef>
              <a:buNone/>
            </a:pPr>
            <a:endParaRPr lang="en-US" sz="1350" b="1" dirty="0">
              <a:latin typeface="Calibri,Arial,Helvetica,sans-serif"/>
            </a:endParaRPr>
          </a:p>
          <a:p>
            <a:pPr marL="0" indent="0">
              <a:spcBef>
                <a:spcPts val="0"/>
              </a:spcBef>
              <a:buNone/>
            </a:pPr>
            <a:endParaRPr lang="en-US" sz="2550" b="1" dirty="0">
              <a:latin typeface="Calibri,Arial,Helvetica,sans-serif"/>
            </a:endParaRPr>
          </a:p>
          <a:p>
            <a:pPr>
              <a:spcBef>
                <a:spcPts val="0"/>
              </a:spcBef>
            </a:pPr>
            <a:endParaRPr lang="en-US" sz="2550" b="1" dirty="0">
              <a:latin typeface="Calibri,Arial,Helvetica,sans-serif"/>
            </a:endParaRPr>
          </a:p>
          <a:p>
            <a:endParaRPr lang="en-US" dirty="0"/>
          </a:p>
        </p:txBody>
      </p:sp>
      <p:pic>
        <p:nvPicPr>
          <p:cNvPr id="5" name="Picture 4"/>
          <p:cNvPicPr>
            <a:picLocks noChangeAspect="1"/>
          </p:cNvPicPr>
          <p:nvPr/>
        </p:nvPicPr>
        <p:blipFill>
          <a:blip r:embed="rId3"/>
          <a:stretch>
            <a:fillRect/>
          </a:stretch>
        </p:blipFill>
        <p:spPr>
          <a:xfrm>
            <a:off x="4515556" y="1200150"/>
            <a:ext cx="4171244" cy="3472767"/>
          </a:xfrm>
          <a:prstGeom prst="rect">
            <a:avLst/>
          </a:prstGeom>
        </p:spPr>
      </p:pic>
    </p:spTree>
    <p:extLst>
      <p:ext uri="{BB962C8B-B14F-4D97-AF65-F5344CB8AC3E}">
        <p14:creationId xmlns:p14="http://schemas.microsoft.com/office/powerpoint/2010/main" val="2217635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What makes a species vulnerable to climate change?</a:t>
            </a:r>
          </a:p>
        </p:txBody>
      </p:sp>
      <p:sp>
        <p:nvSpPr>
          <p:cNvPr id="3" name="Content Placeholder 2"/>
          <p:cNvSpPr>
            <a:spLocks noGrp="1"/>
          </p:cNvSpPr>
          <p:nvPr>
            <p:ph idx="1"/>
          </p:nvPr>
        </p:nvSpPr>
        <p:spPr/>
        <p:txBody>
          <a:bodyPr>
            <a:normAutofit/>
          </a:bodyPr>
          <a:lstStyle/>
          <a:p>
            <a:pPr marL="0" indent="0">
              <a:spcBef>
                <a:spcPts val="0"/>
              </a:spcBef>
              <a:buNone/>
            </a:pPr>
            <a:r>
              <a:rPr lang="en-US" sz="1800" b="1" dirty="0">
                <a:latin typeface="Calibri,Arial,Helvetica,sans-serif"/>
              </a:rPr>
              <a:t>EXPOSURE</a:t>
            </a:r>
          </a:p>
          <a:p>
            <a:pPr>
              <a:spcBef>
                <a:spcPts val="0"/>
              </a:spcBef>
            </a:pPr>
            <a:endParaRPr lang="en-US" sz="1350" b="1" dirty="0" smtClean="0">
              <a:latin typeface="Calibri,Arial,Helvetica,sans-serif"/>
            </a:endParaRPr>
          </a:p>
          <a:p>
            <a:pPr>
              <a:spcBef>
                <a:spcPts val="0"/>
              </a:spcBef>
            </a:pPr>
            <a:r>
              <a:rPr lang="en-US" sz="1350" b="1" dirty="0" smtClean="0">
                <a:latin typeface="Calibri,Arial,Helvetica,sans-serif"/>
              </a:rPr>
              <a:t>Climate </a:t>
            </a:r>
            <a:r>
              <a:rPr lang="en-US" sz="1350" b="1" dirty="0">
                <a:latin typeface="Calibri,Arial,Helvetica,sans-serif"/>
              </a:rPr>
              <a:t>(current, future)</a:t>
            </a:r>
          </a:p>
          <a:p>
            <a:pPr marL="0" indent="0">
              <a:spcBef>
                <a:spcPts val="0"/>
              </a:spcBef>
              <a:buNone/>
            </a:pPr>
            <a:endParaRPr lang="en-US" sz="1050" b="1" dirty="0">
              <a:latin typeface="Calibri,Arial,Helvetica,sans-serif"/>
            </a:endParaRPr>
          </a:p>
          <a:p>
            <a:pPr marL="0" indent="0">
              <a:spcBef>
                <a:spcPts val="0"/>
              </a:spcBef>
              <a:buNone/>
            </a:pPr>
            <a:endParaRPr lang="en-US" sz="1050" b="1" dirty="0">
              <a:latin typeface="Calibri,Arial,Helvetica,sans-serif"/>
            </a:endParaRPr>
          </a:p>
          <a:p>
            <a:pPr>
              <a:spcBef>
                <a:spcPts val="0"/>
              </a:spcBef>
            </a:pPr>
            <a:endParaRPr lang="en-US" sz="1050" b="1" dirty="0">
              <a:latin typeface="Calibri,Arial,Helvetica,sans-serif"/>
            </a:endParaRPr>
          </a:p>
          <a:p>
            <a:pPr>
              <a:spcBef>
                <a:spcPts val="0"/>
              </a:spcBef>
            </a:pPr>
            <a:endParaRPr lang="en-US" sz="1050" b="1" dirty="0">
              <a:latin typeface="Calibri,Arial,Helvetica,sans-serif"/>
            </a:endParaRPr>
          </a:p>
          <a:p>
            <a:pPr marL="0" indent="0">
              <a:spcBef>
                <a:spcPts val="0"/>
              </a:spcBef>
              <a:buNone/>
            </a:pPr>
            <a:endParaRPr lang="en-US" sz="1350" b="1" dirty="0">
              <a:latin typeface="Calibri,Arial,Helvetica,sans-serif"/>
            </a:endParaRPr>
          </a:p>
          <a:p>
            <a:pPr marL="0" indent="0">
              <a:spcBef>
                <a:spcPts val="0"/>
              </a:spcBef>
              <a:buNone/>
            </a:pPr>
            <a:endParaRPr lang="en-US" sz="2550" b="1" dirty="0">
              <a:latin typeface="Calibri,Arial,Helvetica,sans-serif"/>
            </a:endParaRPr>
          </a:p>
          <a:p>
            <a:pPr>
              <a:spcBef>
                <a:spcPts val="0"/>
              </a:spcBef>
            </a:pPr>
            <a:endParaRPr lang="en-US" sz="2550" b="1" dirty="0">
              <a:latin typeface="Calibri,Arial,Helvetica,sans-serif"/>
            </a:endParaRPr>
          </a:p>
          <a:p>
            <a:endParaRPr lang="en-US" dirty="0"/>
          </a:p>
        </p:txBody>
      </p:sp>
      <p:pic>
        <p:nvPicPr>
          <p:cNvPr id="5" name="Picture 4"/>
          <p:cNvPicPr>
            <a:picLocks noChangeAspect="1"/>
          </p:cNvPicPr>
          <p:nvPr/>
        </p:nvPicPr>
        <p:blipFill>
          <a:blip r:embed="rId3"/>
          <a:stretch>
            <a:fillRect/>
          </a:stretch>
        </p:blipFill>
        <p:spPr>
          <a:xfrm>
            <a:off x="4727579" y="2099138"/>
            <a:ext cx="2832280" cy="1382202"/>
          </a:xfrm>
          <a:prstGeom prst="rect">
            <a:avLst/>
          </a:prstGeom>
        </p:spPr>
      </p:pic>
      <p:pic>
        <p:nvPicPr>
          <p:cNvPr id="6" name="Picture 5"/>
          <p:cNvPicPr>
            <a:picLocks noChangeAspect="1"/>
          </p:cNvPicPr>
          <p:nvPr/>
        </p:nvPicPr>
        <p:blipFill>
          <a:blip r:embed="rId4"/>
          <a:stretch>
            <a:fillRect/>
          </a:stretch>
        </p:blipFill>
        <p:spPr>
          <a:xfrm>
            <a:off x="4727579" y="3481339"/>
            <a:ext cx="2832280" cy="1224854"/>
          </a:xfrm>
          <a:prstGeom prst="rect">
            <a:avLst/>
          </a:prstGeom>
        </p:spPr>
      </p:pic>
      <p:pic>
        <p:nvPicPr>
          <p:cNvPr id="7" name="Picture 6"/>
          <p:cNvPicPr>
            <a:picLocks noChangeAspect="1"/>
          </p:cNvPicPr>
          <p:nvPr/>
        </p:nvPicPr>
        <p:blipFill>
          <a:blip r:embed="rId5"/>
          <a:stretch>
            <a:fillRect/>
          </a:stretch>
        </p:blipFill>
        <p:spPr>
          <a:xfrm>
            <a:off x="1321026" y="2254145"/>
            <a:ext cx="3323944" cy="1227194"/>
          </a:xfrm>
          <a:prstGeom prst="rect">
            <a:avLst/>
          </a:prstGeom>
        </p:spPr>
      </p:pic>
      <p:pic>
        <p:nvPicPr>
          <p:cNvPr id="8" name="Picture 7"/>
          <p:cNvPicPr>
            <a:picLocks noChangeAspect="1"/>
          </p:cNvPicPr>
          <p:nvPr/>
        </p:nvPicPr>
        <p:blipFill>
          <a:blip r:embed="rId6"/>
          <a:stretch>
            <a:fillRect/>
          </a:stretch>
        </p:blipFill>
        <p:spPr>
          <a:xfrm>
            <a:off x="1321026" y="2099137"/>
            <a:ext cx="3323944" cy="158505"/>
          </a:xfrm>
          <a:prstGeom prst="rect">
            <a:avLst/>
          </a:prstGeom>
        </p:spPr>
      </p:pic>
    </p:spTree>
    <p:extLst>
      <p:ext uri="{BB962C8B-B14F-4D97-AF65-F5344CB8AC3E}">
        <p14:creationId xmlns:p14="http://schemas.microsoft.com/office/powerpoint/2010/main" val="2884583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100" dirty="0" err="1"/>
              <a:t>Pacifici</a:t>
            </a:r>
            <a:r>
              <a:rPr lang="en-US" sz="2100" dirty="0"/>
              <a:t> et al. (2015). Assessing species vulnerability to climate change, in Nature climate change</a:t>
            </a:r>
          </a:p>
        </p:txBody>
      </p:sp>
      <p:sp>
        <p:nvSpPr>
          <p:cNvPr id="3" name="Content Placeholder 2"/>
          <p:cNvSpPr>
            <a:spLocks noGrp="1"/>
          </p:cNvSpPr>
          <p:nvPr>
            <p:ph idx="1"/>
          </p:nvPr>
        </p:nvSpPr>
        <p:spPr/>
        <p:txBody>
          <a:bodyPr>
            <a:normAutofit fontScale="85000" lnSpcReduction="10000"/>
          </a:bodyPr>
          <a:lstStyle/>
          <a:p>
            <a:pPr marL="0" indent="0">
              <a:buNone/>
            </a:pPr>
            <a:endParaRPr lang="en-US" dirty="0" smtClean="0"/>
          </a:p>
          <a:p>
            <a:pPr marL="0" indent="0">
              <a:buNone/>
            </a:pPr>
            <a:r>
              <a:rPr lang="en-US" sz="1725" dirty="0"/>
              <a:t>“A glaring oversight in almost all studies is that they</a:t>
            </a:r>
            <a:r>
              <a:rPr lang="en-US" dirty="0" smtClean="0"/>
              <a:t> </a:t>
            </a:r>
            <a:r>
              <a:rPr lang="en-US" sz="1575" dirty="0"/>
              <a:t>only focused on the direct impacts of climate change.</a:t>
            </a:r>
            <a:r>
              <a:rPr lang="en-US" dirty="0"/>
              <a:t> </a:t>
            </a:r>
            <a:r>
              <a:rPr lang="en-US" b="1" dirty="0"/>
              <a:t>Indirect impacts</a:t>
            </a:r>
            <a:r>
              <a:rPr lang="en-US" dirty="0"/>
              <a:t> </a:t>
            </a:r>
            <a:r>
              <a:rPr lang="en-US" b="1" dirty="0" smtClean="0"/>
              <a:t>within biological communities, as well as </a:t>
            </a:r>
            <a:r>
              <a:rPr lang="en-US" b="1" dirty="0"/>
              <a:t>changes </a:t>
            </a:r>
            <a:r>
              <a:rPr lang="en-US" b="1" dirty="0" smtClean="0"/>
              <a:t>in human use of natural resources are going to have </a:t>
            </a:r>
            <a:r>
              <a:rPr lang="en-US" b="1" dirty="0"/>
              <a:t>substantial, </a:t>
            </a:r>
            <a:r>
              <a:rPr lang="en-US" b="1" dirty="0" smtClean="0"/>
              <a:t>complex</a:t>
            </a:r>
            <a:r>
              <a:rPr lang="en-US" b="1" dirty="0"/>
              <a:t>, </a:t>
            </a:r>
            <a:r>
              <a:rPr lang="en-US" b="1" dirty="0" smtClean="0"/>
              <a:t>and often multiplicative impacts on species. </a:t>
            </a:r>
          </a:p>
          <a:p>
            <a:pPr marL="0" indent="0">
              <a:buNone/>
            </a:pPr>
            <a:endParaRPr lang="en-US" sz="1725" b="1" dirty="0"/>
          </a:p>
          <a:p>
            <a:pPr marL="0" indent="0">
              <a:buNone/>
            </a:pPr>
            <a:r>
              <a:rPr lang="en-US" sz="1725" dirty="0"/>
              <a:t>Thus, many current assessments are blind to the fact that the interactions between current threats and climate change are likely to be profound. Moreover,</a:t>
            </a:r>
            <a:r>
              <a:rPr lang="en-US" dirty="0"/>
              <a:t> </a:t>
            </a:r>
            <a:r>
              <a:rPr lang="en-US" b="1" dirty="0" smtClean="0"/>
              <a:t>the growing human population will itself </a:t>
            </a:r>
            <a:r>
              <a:rPr lang="en-US" b="1" dirty="0"/>
              <a:t>be </a:t>
            </a:r>
            <a:r>
              <a:rPr lang="en-US" b="1" dirty="0" smtClean="0"/>
              <a:t>increasingly affected by climate change</a:t>
            </a:r>
            <a:r>
              <a:rPr lang="en-US" b="1" dirty="0"/>
              <a:t>, </a:t>
            </a:r>
            <a:r>
              <a:rPr lang="en-US" b="1" dirty="0" smtClean="0"/>
              <a:t>with human </a:t>
            </a:r>
            <a:r>
              <a:rPr lang="en-US" b="1" dirty="0"/>
              <a:t>adaptation </a:t>
            </a:r>
            <a:r>
              <a:rPr lang="en-US" b="1" dirty="0" smtClean="0"/>
              <a:t>responses </a:t>
            </a:r>
            <a:r>
              <a:rPr lang="en-US" b="1" dirty="0"/>
              <a:t>likely to result in substantial and negative impacts </a:t>
            </a:r>
            <a:r>
              <a:rPr lang="en-US" b="1" dirty="0" smtClean="0"/>
              <a:t>on biodiversity. </a:t>
            </a:r>
            <a:r>
              <a:rPr lang="en-US" sz="1575" dirty="0"/>
              <a:t>Assessments of future impacts of climate change need to take these factors into account.”</a:t>
            </a:r>
          </a:p>
        </p:txBody>
      </p:sp>
    </p:spTree>
    <p:extLst>
      <p:ext uri="{BB962C8B-B14F-4D97-AF65-F5344CB8AC3E}">
        <p14:creationId xmlns:p14="http://schemas.microsoft.com/office/powerpoint/2010/main" val="3010032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What makes a species vulnerable to climate change?</a:t>
            </a:r>
          </a:p>
        </p:txBody>
      </p:sp>
      <p:sp>
        <p:nvSpPr>
          <p:cNvPr id="3" name="Content Placeholder 2"/>
          <p:cNvSpPr>
            <a:spLocks noGrp="1"/>
          </p:cNvSpPr>
          <p:nvPr>
            <p:ph idx="1"/>
          </p:nvPr>
        </p:nvSpPr>
        <p:spPr/>
        <p:txBody>
          <a:bodyPr>
            <a:normAutofit/>
          </a:bodyPr>
          <a:lstStyle/>
          <a:p>
            <a:pPr marL="0" indent="0">
              <a:spcBef>
                <a:spcPts val="0"/>
              </a:spcBef>
              <a:buNone/>
            </a:pPr>
            <a:r>
              <a:rPr lang="en-US" sz="1800" b="1" dirty="0">
                <a:latin typeface="Calibri,Arial,Helvetica,sans-serif"/>
              </a:rPr>
              <a:t>OTHER THREATS</a:t>
            </a:r>
          </a:p>
          <a:p>
            <a:pPr>
              <a:spcBef>
                <a:spcPts val="0"/>
              </a:spcBef>
            </a:pPr>
            <a:endParaRPr lang="en-US" sz="1050" b="1" dirty="0">
              <a:latin typeface="Calibri,Arial,Helvetica,sans-serif"/>
            </a:endParaRPr>
          </a:p>
          <a:p>
            <a:pPr>
              <a:spcBef>
                <a:spcPts val="0"/>
              </a:spcBef>
            </a:pPr>
            <a:r>
              <a:rPr lang="fr-FR" sz="1350" b="1" dirty="0" err="1">
                <a:latin typeface="Calibri,Arial,Helvetica,sans-serif"/>
              </a:rPr>
              <a:t>Such</a:t>
            </a:r>
            <a:r>
              <a:rPr lang="fr-FR" sz="1350" b="1" dirty="0">
                <a:latin typeface="Calibri,Arial,Helvetica,sans-serif"/>
              </a:rPr>
              <a:t> as habitat destruction, </a:t>
            </a:r>
            <a:r>
              <a:rPr lang="fr-FR" sz="1350" b="1" dirty="0" err="1">
                <a:latin typeface="Calibri,Arial,Helvetica,sans-serif"/>
              </a:rPr>
              <a:t>poaching</a:t>
            </a:r>
            <a:r>
              <a:rPr lang="fr-FR" sz="1350" b="1" dirty="0">
                <a:latin typeface="Calibri,Arial,Helvetica,sans-serif"/>
              </a:rPr>
              <a:t>, invasive </a:t>
            </a:r>
            <a:r>
              <a:rPr lang="fr-FR" sz="1350" b="1" dirty="0" err="1">
                <a:latin typeface="Calibri,Arial,Helvetica,sans-serif"/>
              </a:rPr>
              <a:t>species</a:t>
            </a:r>
            <a:r>
              <a:rPr lang="fr-FR" sz="1350" b="1" dirty="0">
                <a:latin typeface="Calibri,Arial,Helvetica,sans-serif"/>
              </a:rPr>
              <a:t>, pollution, as </a:t>
            </a:r>
            <a:r>
              <a:rPr lang="fr-FR" sz="1350" b="1" dirty="0" err="1">
                <a:latin typeface="Calibri,Arial,Helvetica,sans-serif"/>
              </a:rPr>
              <a:t>well</a:t>
            </a:r>
            <a:r>
              <a:rPr lang="fr-FR" sz="1350" b="1" dirty="0">
                <a:latin typeface="Calibri,Arial,Helvetica,sans-serif"/>
              </a:rPr>
              <a:t> as the </a:t>
            </a:r>
            <a:r>
              <a:rPr lang="fr-FR" sz="1350" b="1" dirty="0" err="1">
                <a:latin typeface="Calibri,Arial,Helvetica,sans-serif"/>
              </a:rPr>
              <a:t>effects</a:t>
            </a:r>
            <a:r>
              <a:rPr lang="fr-FR" sz="1350" b="1" dirty="0">
                <a:latin typeface="Calibri,Arial,Helvetica,sans-serif"/>
              </a:rPr>
              <a:t> of </a:t>
            </a:r>
            <a:r>
              <a:rPr lang="fr-FR" sz="1350" b="1" dirty="0" err="1">
                <a:latin typeface="Calibri,Arial,Helvetica,sans-serif"/>
              </a:rPr>
              <a:t>climate</a:t>
            </a:r>
            <a:r>
              <a:rPr lang="fr-FR" sz="1350" b="1" dirty="0">
                <a:latin typeface="Calibri,Arial,Helvetica,sans-serif"/>
              </a:rPr>
              <a:t> </a:t>
            </a:r>
            <a:r>
              <a:rPr lang="fr-FR" sz="1350" b="1" dirty="0" err="1">
                <a:latin typeface="Calibri,Arial,Helvetica,sans-serif"/>
              </a:rPr>
              <a:t>stressors</a:t>
            </a:r>
            <a:r>
              <a:rPr lang="fr-FR" sz="1350" b="1" dirty="0">
                <a:latin typeface="Calibri,Arial,Helvetica,sans-serif"/>
              </a:rPr>
              <a:t> on </a:t>
            </a:r>
            <a:r>
              <a:rPr lang="fr-FR" sz="1350" b="1" dirty="0" err="1">
                <a:latin typeface="Calibri,Arial,Helvetica,sans-serif"/>
              </a:rPr>
              <a:t>humans</a:t>
            </a:r>
            <a:r>
              <a:rPr lang="fr-FR" sz="1350" b="1" dirty="0">
                <a:latin typeface="Calibri,Arial,Helvetica,sans-serif"/>
              </a:rPr>
              <a:t> and how </a:t>
            </a:r>
            <a:r>
              <a:rPr lang="fr-FR" sz="1350" b="1" dirty="0" err="1">
                <a:latin typeface="Calibri,Arial,Helvetica,sans-serif"/>
              </a:rPr>
              <a:t>this</a:t>
            </a:r>
            <a:r>
              <a:rPr lang="fr-FR" sz="1350" b="1" dirty="0">
                <a:latin typeface="Calibri,Arial,Helvetica,sans-serif"/>
              </a:rPr>
              <a:t> </a:t>
            </a:r>
            <a:r>
              <a:rPr lang="fr-FR" sz="1350" b="1" dirty="0" err="1">
                <a:latin typeface="Calibri,Arial,Helvetica,sans-serif"/>
              </a:rPr>
              <a:t>may</a:t>
            </a:r>
            <a:r>
              <a:rPr lang="fr-FR" sz="1350" b="1" dirty="0">
                <a:latin typeface="Calibri,Arial,Helvetica,sans-serif"/>
              </a:rPr>
              <a:t> </a:t>
            </a:r>
            <a:r>
              <a:rPr lang="fr-FR" sz="1350" b="1" dirty="0" err="1">
                <a:latin typeface="Calibri,Arial,Helvetica,sans-serif"/>
              </a:rPr>
              <a:t>exacerbate</a:t>
            </a:r>
            <a:r>
              <a:rPr lang="fr-FR" sz="1350" b="1" dirty="0">
                <a:latin typeface="Calibri,Arial,Helvetica,sans-serif"/>
              </a:rPr>
              <a:t> </a:t>
            </a:r>
            <a:r>
              <a:rPr lang="fr-FR" sz="1350" b="1" dirty="0" err="1">
                <a:latin typeface="Calibri,Arial,Helvetica,sans-serif"/>
              </a:rPr>
              <a:t>ongoing</a:t>
            </a:r>
            <a:r>
              <a:rPr lang="fr-FR" sz="1350" b="1" dirty="0">
                <a:latin typeface="Calibri,Arial,Helvetica,sans-serif"/>
              </a:rPr>
              <a:t> </a:t>
            </a:r>
            <a:r>
              <a:rPr lang="fr-FR" sz="1350" b="1" dirty="0" err="1">
                <a:latin typeface="Calibri,Arial,Helvetica,sans-serif"/>
              </a:rPr>
              <a:t>human</a:t>
            </a:r>
            <a:r>
              <a:rPr lang="fr-FR" sz="1350" b="1" dirty="0">
                <a:latin typeface="Calibri,Arial,Helvetica,sans-serif"/>
              </a:rPr>
              <a:t> impacts on </a:t>
            </a:r>
            <a:r>
              <a:rPr lang="fr-FR" sz="1350" b="1" dirty="0" err="1">
                <a:latin typeface="Calibri,Arial,Helvetica,sans-serif"/>
              </a:rPr>
              <a:t>species</a:t>
            </a:r>
            <a:r>
              <a:rPr lang="fr-FR" sz="1350" b="1" dirty="0">
                <a:latin typeface="Calibri,Arial,Helvetica,sans-serif"/>
              </a:rPr>
              <a:t>.</a:t>
            </a:r>
          </a:p>
          <a:p>
            <a:pPr>
              <a:spcBef>
                <a:spcPts val="0"/>
              </a:spcBef>
            </a:pPr>
            <a:endParaRPr lang="en-US" sz="1050" b="1" dirty="0">
              <a:latin typeface="Calibri,Arial,Helvetica,sans-serif"/>
            </a:endParaRPr>
          </a:p>
          <a:p>
            <a:pPr>
              <a:spcBef>
                <a:spcPts val="0"/>
              </a:spcBef>
            </a:pPr>
            <a:endParaRPr lang="en-US" sz="1050" b="1" dirty="0">
              <a:latin typeface="Calibri,Arial,Helvetica,sans-serif"/>
            </a:endParaRPr>
          </a:p>
          <a:p>
            <a:pPr>
              <a:spcBef>
                <a:spcPts val="0"/>
              </a:spcBef>
            </a:pPr>
            <a:endParaRPr lang="en-US" sz="1050" b="1" dirty="0">
              <a:latin typeface="Calibri,Arial,Helvetica,sans-serif"/>
            </a:endParaRPr>
          </a:p>
          <a:p>
            <a:pPr marL="0" indent="0">
              <a:spcBef>
                <a:spcPts val="0"/>
              </a:spcBef>
              <a:buNone/>
            </a:pPr>
            <a:endParaRPr lang="en-US" sz="1350" b="1" dirty="0">
              <a:latin typeface="Calibri,Arial,Helvetica,sans-serif"/>
            </a:endParaRPr>
          </a:p>
          <a:p>
            <a:pPr marL="0" indent="0">
              <a:spcBef>
                <a:spcPts val="0"/>
              </a:spcBef>
              <a:buNone/>
            </a:pPr>
            <a:endParaRPr lang="en-US" sz="2550" b="1" dirty="0">
              <a:latin typeface="Calibri,Arial,Helvetica,sans-serif"/>
            </a:endParaRPr>
          </a:p>
          <a:p>
            <a:pPr>
              <a:spcBef>
                <a:spcPts val="0"/>
              </a:spcBef>
            </a:pPr>
            <a:endParaRPr lang="en-US" sz="2550" b="1" dirty="0">
              <a:latin typeface="Calibri,Arial,Helvetica,sans-serif"/>
            </a:endParaRP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923" y="2612609"/>
            <a:ext cx="1696923" cy="2028068"/>
          </a:xfrm>
          <a:prstGeom prst="rect">
            <a:avLst/>
          </a:prstGeom>
        </p:spPr>
      </p:pic>
      <p:pic>
        <p:nvPicPr>
          <p:cNvPr id="7" name="Picture 6"/>
          <p:cNvPicPr>
            <a:picLocks noChangeAspect="1"/>
          </p:cNvPicPr>
          <p:nvPr/>
        </p:nvPicPr>
        <p:blipFill rotWithShape="1">
          <a:blip r:embed="rId4"/>
          <a:srcRect t="9619" r="46004" b="49286"/>
          <a:stretch/>
        </p:blipFill>
        <p:spPr>
          <a:xfrm>
            <a:off x="457200" y="3273568"/>
            <a:ext cx="5919926" cy="1367109"/>
          </a:xfrm>
          <a:prstGeom prst="rect">
            <a:avLst/>
          </a:prstGeom>
        </p:spPr>
      </p:pic>
    </p:spTree>
    <p:extLst>
      <p:ext uri="{BB962C8B-B14F-4D97-AF65-F5344CB8AC3E}">
        <p14:creationId xmlns:p14="http://schemas.microsoft.com/office/powerpoint/2010/main" val="1711546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Major threats to biodiversity</a:t>
            </a:r>
          </a:p>
        </p:txBody>
      </p:sp>
      <p:sp>
        <p:nvSpPr>
          <p:cNvPr id="3" name="Content Placeholder 2"/>
          <p:cNvSpPr>
            <a:spLocks noGrp="1"/>
          </p:cNvSpPr>
          <p:nvPr>
            <p:ph idx="1"/>
          </p:nvPr>
        </p:nvSpPr>
        <p:spPr/>
        <p:txBody>
          <a:bodyPr/>
          <a:lstStyle/>
          <a:p>
            <a:r>
              <a:rPr lang="en-US" dirty="0" smtClean="0"/>
              <a:t>Habitat destruction</a:t>
            </a:r>
          </a:p>
          <a:p>
            <a:r>
              <a:rPr lang="en-US" dirty="0" smtClean="0"/>
              <a:t>Overexploitation</a:t>
            </a:r>
          </a:p>
          <a:p>
            <a:r>
              <a:rPr lang="en-US" dirty="0" smtClean="0"/>
              <a:t>Invasive species</a:t>
            </a:r>
          </a:p>
          <a:p>
            <a:r>
              <a:rPr lang="en-US" dirty="0" smtClean="0"/>
              <a:t>Pollution</a:t>
            </a:r>
          </a:p>
          <a:p>
            <a:r>
              <a:rPr lang="en-US" dirty="0" smtClean="0"/>
              <a:t>Climate change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327" y="3670102"/>
            <a:ext cx="1814645" cy="121070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5288" y="3670102"/>
            <a:ext cx="1822899" cy="121407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1244" y="3662879"/>
            <a:ext cx="1822899" cy="122515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9332" y="3680151"/>
            <a:ext cx="1812531" cy="120788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8750" y="1200151"/>
            <a:ext cx="3453114" cy="2301177"/>
          </a:xfrm>
          <a:prstGeom prst="rect">
            <a:avLst/>
          </a:prstGeom>
        </p:spPr>
      </p:pic>
    </p:spTree>
    <p:extLst>
      <p:ext uri="{BB962C8B-B14F-4D97-AF65-F5344CB8AC3E}">
        <p14:creationId xmlns:p14="http://schemas.microsoft.com/office/powerpoint/2010/main" val="3067288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165" y="0"/>
            <a:ext cx="6172200" cy="857250"/>
          </a:xfrm>
        </p:spPr>
        <p:txBody>
          <a:bodyPr>
            <a:normAutofit/>
          </a:bodyPr>
          <a:lstStyle/>
          <a:p>
            <a:r>
              <a:rPr lang="en-US" sz="2400" dirty="0"/>
              <a:t>African elephant vulnerability assessment</a:t>
            </a:r>
          </a:p>
        </p:txBody>
      </p:sp>
      <p:sp>
        <p:nvSpPr>
          <p:cNvPr id="3" name="Content Placeholder 2"/>
          <p:cNvSpPr>
            <a:spLocks noGrp="1"/>
          </p:cNvSpPr>
          <p:nvPr>
            <p:ph idx="1"/>
          </p:nvPr>
        </p:nvSpPr>
        <p:spPr/>
        <p:txBody>
          <a:bodyPr>
            <a:normAutofit fontScale="92500" lnSpcReduction="10000"/>
          </a:bodyPr>
          <a:lstStyle/>
          <a:p>
            <a:pPr marL="0" indent="0">
              <a:spcBef>
                <a:spcPts val="0"/>
              </a:spcBef>
              <a:buNone/>
            </a:pPr>
            <a:r>
              <a:rPr lang="en-US" sz="1800" b="1" dirty="0">
                <a:latin typeface="Calibri,Arial,Helvetica,sans-serif"/>
              </a:rPr>
              <a:t>Key vulnerabilities:</a:t>
            </a:r>
            <a:br>
              <a:rPr lang="en-US" sz="1800" b="1" dirty="0">
                <a:latin typeface="Calibri,Arial,Helvetica,sans-serif"/>
              </a:rPr>
            </a:br>
            <a:r>
              <a:rPr lang="en-US" sz="1800" b="1" dirty="0">
                <a:latin typeface="Calibri,Arial,Helvetica,sans-serif"/>
              </a:rPr>
              <a:t>				</a:t>
            </a:r>
            <a:endParaRPr lang="en-US" sz="1050" b="1" dirty="0">
              <a:latin typeface="Calibri,Arial,Helvetica,sans-serif"/>
            </a:endParaRPr>
          </a:p>
          <a:p>
            <a:pPr>
              <a:spcBef>
                <a:spcPts val="0"/>
              </a:spcBef>
            </a:pPr>
            <a:r>
              <a:rPr lang="en-US" sz="1125" b="1" dirty="0">
                <a:solidFill>
                  <a:srgbClr val="FF0000"/>
                </a:solidFill>
                <a:latin typeface="Calibri,Arial,Helvetica,sans-serif"/>
              </a:rPr>
              <a:t>High freshwater requirements</a:t>
            </a:r>
          </a:p>
          <a:p>
            <a:pPr>
              <a:spcBef>
                <a:spcPts val="0"/>
              </a:spcBef>
            </a:pPr>
            <a:r>
              <a:rPr lang="en-US" sz="1125" b="1" dirty="0">
                <a:solidFill>
                  <a:srgbClr val="FF0000"/>
                </a:solidFill>
                <a:latin typeface="Calibri,Arial,Helvetica,sans-serif"/>
              </a:rPr>
              <a:t>Long generation time</a:t>
            </a:r>
          </a:p>
          <a:p>
            <a:pPr>
              <a:spcBef>
                <a:spcPts val="0"/>
              </a:spcBef>
            </a:pPr>
            <a:r>
              <a:rPr lang="en-US" sz="1125" b="1" dirty="0">
                <a:solidFill>
                  <a:srgbClr val="FF0000"/>
                </a:solidFill>
                <a:latin typeface="Calibri,Arial,Helvetica,sans-serif"/>
              </a:rPr>
              <a:t>Projected climate change</a:t>
            </a:r>
          </a:p>
          <a:p>
            <a:pPr>
              <a:spcBef>
                <a:spcPts val="0"/>
              </a:spcBef>
            </a:pPr>
            <a:r>
              <a:rPr lang="en-US" sz="1125" b="1" dirty="0">
                <a:solidFill>
                  <a:srgbClr val="FF0000"/>
                </a:solidFill>
                <a:latin typeface="Calibri,Arial,Helvetica,sans-serif"/>
              </a:rPr>
              <a:t>Other threats</a:t>
            </a:r>
          </a:p>
          <a:p>
            <a:pPr>
              <a:spcBef>
                <a:spcPts val="0"/>
              </a:spcBef>
            </a:pPr>
            <a:endParaRPr lang="en-US" sz="1125" b="1" dirty="0">
              <a:solidFill>
                <a:srgbClr val="FF0000"/>
              </a:solidFill>
              <a:latin typeface="Calibri,Arial,Helvetica,sans-serif"/>
            </a:endParaRPr>
          </a:p>
          <a:p>
            <a:pPr>
              <a:spcBef>
                <a:spcPts val="0"/>
              </a:spcBef>
            </a:pPr>
            <a:r>
              <a:rPr lang="en-US" sz="1125" b="1" dirty="0">
                <a:solidFill>
                  <a:schemeClr val="accent6">
                    <a:lumMod val="75000"/>
                  </a:schemeClr>
                </a:solidFill>
                <a:latin typeface="Calibri,Arial,Helvetica,sans-serif"/>
              </a:rPr>
              <a:t>Moderate temperature tolerance</a:t>
            </a:r>
          </a:p>
          <a:p>
            <a:pPr>
              <a:spcBef>
                <a:spcPts val="0"/>
              </a:spcBef>
            </a:pPr>
            <a:r>
              <a:rPr lang="en-US" sz="1125" b="1" dirty="0">
                <a:solidFill>
                  <a:schemeClr val="accent6">
                    <a:lumMod val="75000"/>
                  </a:schemeClr>
                </a:solidFill>
                <a:latin typeface="Calibri,Arial,Helvetica,sans-serif"/>
              </a:rPr>
              <a:t>Susceptible to disease</a:t>
            </a:r>
          </a:p>
          <a:p>
            <a:pPr>
              <a:spcBef>
                <a:spcPts val="0"/>
              </a:spcBef>
            </a:pPr>
            <a:r>
              <a:rPr lang="en-US" sz="1125" b="1" dirty="0">
                <a:solidFill>
                  <a:schemeClr val="accent6">
                    <a:lumMod val="75000"/>
                  </a:schemeClr>
                </a:solidFill>
                <a:latin typeface="Calibri,Arial,Helvetica,sans-serif"/>
              </a:rPr>
              <a:t>Moderate dispersal ability</a:t>
            </a:r>
          </a:p>
          <a:p>
            <a:pPr>
              <a:spcBef>
                <a:spcPts val="0"/>
              </a:spcBef>
            </a:pPr>
            <a:r>
              <a:rPr lang="en-US" sz="1125" b="1" dirty="0">
                <a:solidFill>
                  <a:schemeClr val="accent6">
                    <a:lumMod val="75000"/>
                  </a:schemeClr>
                </a:solidFill>
                <a:latin typeface="Calibri,Arial,Helvetica,sans-serif"/>
              </a:rPr>
              <a:t>Medium reproductive rate</a:t>
            </a:r>
          </a:p>
          <a:p>
            <a:pPr>
              <a:spcBef>
                <a:spcPts val="0"/>
              </a:spcBef>
            </a:pPr>
            <a:r>
              <a:rPr lang="en-US" sz="1125" b="1" dirty="0">
                <a:solidFill>
                  <a:schemeClr val="accent6">
                    <a:lumMod val="75000"/>
                  </a:schemeClr>
                </a:solidFill>
                <a:latin typeface="Calibri,Arial,Helvetica,sans-serif"/>
              </a:rPr>
              <a:t>Moderate Genetic variation</a:t>
            </a:r>
          </a:p>
          <a:p>
            <a:pPr marL="0" indent="0">
              <a:spcBef>
                <a:spcPts val="0"/>
              </a:spcBef>
              <a:buNone/>
            </a:pPr>
            <a:endParaRPr lang="en-US" sz="1125" b="1" dirty="0">
              <a:solidFill>
                <a:srgbClr val="FF0000"/>
              </a:solidFill>
              <a:latin typeface="Calibri,Arial,Helvetica,sans-serif"/>
            </a:endParaRPr>
          </a:p>
          <a:p>
            <a:pPr>
              <a:spcBef>
                <a:spcPts val="0"/>
              </a:spcBef>
            </a:pPr>
            <a:endParaRPr lang="en-US" sz="1125" b="1" dirty="0">
              <a:solidFill>
                <a:srgbClr val="FF0000"/>
              </a:solidFill>
              <a:latin typeface="Calibri,Arial,Helvetica,sans-serif"/>
            </a:endParaRPr>
          </a:p>
          <a:p>
            <a:pPr marL="0" indent="0">
              <a:spcBef>
                <a:spcPts val="0"/>
              </a:spcBef>
              <a:buNone/>
            </a:pPr>
            <a:r>
              <a:rPr lang="en-US" sz="1800" b="1" dirty="0">
                <a:latin typeface="Calibri,Arial,Helvetica,sans-serif"/>
              </a:rPr>
              <a:t>Areas of resilience:</a:t>
            </a:r>
            <a:endParaRPr lang="en-US" sz="1800" b="1" dirty="0">
              <a:solidFill>
                <a:srgbClr val="FF0000"/>
              </a:solidFill>
              <a:latin typeface="Calibri,Arial,Helvetica,sans-serif"/>
            </a:endParaRPr>
          </a:p>
          <a:p>
            <a:pPr marL="0" indent="0">
              <a:spcBef>
                <a:spcPts val="0"/>
              </a:spcBef>
              <a:buNone/>
            </a:pPr>
            <a:r>
              <a:rPr lang="en-US" sz="1125" b="1" dirty="0">
                <a:solidFill>
                  <a:srgbClr val="00B050"/>
                </a:solidFill>
                <a:latin typeface="Calibri,Arial,Helvetica,sans-serif"/>
              </a:rPr>
              <a:t>			</a:t>
            </a:r>
          </a:p>
          <a:p>
            <a:pPr>
              <a:spcBef>
                <a:spcPts val="0"/>
              </a:spcBef>
            </a:pPr>
            <a:r>
              <a:rPr lang="en-US" sz="1125" b="1" dirty="0">
                <a:solidFill>
                  <a:srgbClr val="00B050"/>
                </a:solidFill>
                <a:latin typeface="Calibri,Arial,Helvetica,sans-serif"/>
              </a:rPr>
              <a:t>Population size</a:t>
            </a:r>
            <a:endParaRPr lang="en-US" sz="1125" b="1" dirty="0">
              <a:solidFill>
                <a:srgbClr val="FFC000"/>
              </a:solidFill>
              <a:latin typeface="Calibri,Arial,Helvetica,sans-serif"/>
            </a:endParaRPr>
          </a:p>
          <a:p>
            <a:pPr>
              <a:spcBef>
                <a:spcPts val="0"/>
              </a:spcBef>
            </a:pPr>
            <a:r>
              <a:rPr lang="en-US" sz="1125" b="1" dirty="0">
                <a:solidFill>
                  <a:srgbClr val="00B050"/>
                </a:solidFill>
                <a:latin typeface="Calibri,Arial,Helvetica,sans-serif"/>
              </a:rPr>
              <a:t>Generalist diet</a:t>
            </a:r>
          </a:p>
          <a:p>
            <a:pPr>
              <a:spcBef>
                <a:spcPts val="0"/>
              </a:spcBef>
            </a:pPr>
            <a:r>
              <a:rPr lang="en-US" sz="1125" b="1" dirty="0">
                <a:solidFill>
                  <a:srgbClr val="00B050"/>
                </a:solidFill>
                <a:latin typeface="Calibri,Arial,Helvetica,sans-serif"/>
              </a:rPr>
              <a:t>Abundant food </a:t>
            </a:r>
          </a:p>
          <a:p>
            <a:pPr>
              <a:spcBef>
                <a:spcPts val="0"/>
              </a:spcBef>
            </a:pPr>
            <a:r>
              <a:rPr lang="en-US" sz="1125" b="1" dirty="0">
                <a:solidFill>
                  <a:srgbClr val="00B050"/>
                </a:solidFill>
                <a:latin typeface="Calibri,Arial,Helvetica,sans-serif"/>
              </a:rPr>
              <a:t>Habitat generalist</a:t>
            </a:r>
          </a:p>
          <a:p>
            <a:pPr>
              <a:spcBef>
                <a:spcPts val="0"/>
              </a:spcBef>
            </a:pPr>
            <a:r>
              <a:rPr lang="en-US" sz="1125" b="1" dirty="0">
                <a:solidFill>
                  <a:srgbClr val="00B050"/>
                </a:solidFill>
                <a:latin typeface="Calibri,Arial,Helvetica,sans-serif"/>
              </a:rPr>
              <a:t>Exposed to variable climates (current)</a:t>
            </a:r>
          </a:p>
          <a:p>
            <a:pPr>
              <a:spcBef>
                <a:spcPts val="0"/>
              </a:spcBef>
            </a:pPr>
            <a:endParaRPr lang="en-US" sz="1125" b="1" dirty="0">
              <a:solidFill>
                <a:srgbClr val="FFC000"/>
              </a:solidFill>
              <a:latin typeface="Calibri,Arial,Helvetica,sans-serif"/>
            </a:endParaRPr>
          </a:p>
          <a:p>
            <a:pPr marL="0" indent="0">
              <a:spcBef>
                <a:spcPts val="0"/>
              </a:spcBef>
              <a:buNone/>
            </a:pPr>
            <a:endParaRPr lang="en-US" sz="1050" b="1" dirty="0">
              <a:latin typeface="Calibri,Arial,Helvetica,sans-serif"/>
            </a:endParaRPr>
          </a:p>
          <a:p>
            <a:pPr marL="0" indent="0">
              <a:spcBef>
                <a:spcPts val="0"/>
              </a:spcBef>
              <a:buNone/>
            </a:pPr>
            <a:endParaRPr lang="en-US" sz="1800" b="1" dirty="0">
              <a:latin typeface="Calibri,Arial,Helvetica,sans-serif"/>
            </a:endParaRPr>
          </a:p>
          <a:p>
            <a:pPr>
              <a:spcBef>
                <a:spcPts val="0"/>
              </a:spcBef>
            </a:pPr>
            <a:endParaRPr lang="en-US" sz="1050" b="1" dirty="0">
              <a:latin typeface="Calibri,Arial,Helvetica,sans-serif"/>
            </a:endParaRPr>
          </a:p>
          <a:p>
            <a:pPr>
              <a:spcBef>
                <a:spcPts val="0"/>
              </a:spcBef>
            </a:pPr>
            <a:endParaRPr lang="en-US" sz="1050" b="1" dirty="0">
              <a:latin typeface="Calibri,Arial,Helvetica,sans-serif"/>
            </a:endParaRPr>
          </a:p>
          <a:p>
            <a:pPr>
              <a:spcBef>
                <a:spcPts val="0"/>
              </a:spcBef>
            </a:pPr>
            <a:endParaRPr lang="en-US" sz="1050" b="1" dirty="0">
              <a:latin typeface="Calibri,Arial,Helvetica,sans-serif"/>
            </a:endParaRPr>
          </a:p>
          <a:p>
            <a:pPr>
              <a:spcBef>
                <a:spcPts val="0"/>
              </a:spcBef>
            </a:pPr>
            <a:endParaRPr lang="en-US" sz="1050" b="1" dirty="0">
              <a:latin typeface="Calibri,Arial,Helvetica,sans-serif"/>
            </a:endParaRPr>
          </a:p>
          <a:p>
            <a:pPr marL="0" indent="0">
              <a:spcBef>
                <a:spcPts val="0"/>
              </a:spcBef>
              <a:buNone/>
            </a:pPr>
            <a:endParaRPr lang="en-US" sz="1350" b="1" dirty="0">
              <a:latin typeface="Calibri,Arial,Helvetica,sans-serif"/>
            </a:endParaRPr>
          </a:p>
          <a:p>
            <a:pPr marL="0" indent="0">
              <a:spcBef>
                <a:spcPts val="0"/>
              </a:spcBef>
              <a:buNone/>
            </a:pPr>
            <a:endParaRPr lang="en-US" sz="2550" b="1" dirty="0">
              <a:latin typeface="Calibri,Arial,Helvetica,sans-serif"/>
            </a:endParaRPr>
          </a:p>
          <a:p>
            <a:pPr>
              <a:spcBef>
                <a:spcPts val="0"/>
              </a:spcBef>
            </a:pPr>
            <a:endParaRPr lang="en-US" sz="2550" b="1" dirty="0">
              <a:latin typeface="Calibri,Arial,Helvetica,sans-serif"/>
            </a:endParaRP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0" y="1239642"/>
            <a:ext cx="3928604" cy="2583057"/>
          </a:xfrm>
          <a:prstGeom prst="rect">
            <a:avLst/>
          </a:prstGeom>
          <a:effectLst/>
        </p:spPr>
      </p:pic>
    </p:spTree>
    <p:extLst>
      <p:ext uri="{BB962C8B-B14F-4D97-AF65-F5344CB8AC3E}">
        <p14:creationId xmlns:p14="http://schemas.microsoft.com/office/powerpoint/2010/main" val="652054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Elephants and water</a:t>
            </a:r>
            <a:endParaRPr lang="en-US" sz="2400" dirty="0"/>
          </a:p>
        </p:txBody>
      </p:sp>
      <p:pic>
        <p:nvPicPr>
          <p:cNvPr id="4" name="Content Placeholder 3"/>
          <p:cNvPicPr>
            <a:picLocks noGrp="1" noChangeAspect="1"/>
          </p:cNvPicPr>
          <p:nvPr>
            <p:ph idx="1"/>
          </p:nvPr>
        </p:nvPicPr>
        <p:blipFill>
          <a:blip r:embed="rId3"/>
          <a:stretch>
            <a:fillRect/>
          </a:stretch>
        </p:blipFill>
        <p:spPr>
          <a:xfrm>
            <a:off x="457200" y="1304693"/>
            <a:ext cx="3554056" cy="3211871"/>
          </a:xfrm>
          <a:prstGeom prst="rect">
            <a:avLst/>
          </a:prstGeom>
        </p:spPr>
      </p:pic>
      <p:pic>
        <p:nvPicPr>
          <p:cNvPr id="5" name="Picture 4"/>
          <p:cNvPicPr>
            <a:picLocks noChangeAspect="1"/>
          </p:cNvPicPr>
          <p:nvPr/>
        </p:nvPicPr>
        <p:blipFill rotWithShape="1">
          <a:blip r:embed="rId4"/>
          <a:srcRect t="10033"/>
          <a:stretch/>
        </p:blipFill>
        <p:spPr>
          <a:xfrm>
            <a:off x="5149974" y="1304692"/>
            <a:ext cx="3536826" cy="3211871"/>
          </a:xfrm>
          <a:prstGeom prst="rect">
            <a:avLst/>
          </a:prstGeom>
        </p:spPr>
      </p:pic>
    </p:spTree>
    <p:extLst>
      <p:ext uri="{BB962C8B-B14F-4D97-AF65-F5344CB8AC3E}">
        <p14:creationId xmlns:p14="http://schemas.microsoft.com/office/powerpoint/2010/main" val="3420207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Climate-adaptive management strategies</a:t>
            </a:r>
          </a:p>
        </p:txBody>
      </p:sp>
      <p:sp>
        <p:nvSpPr>
          <p:cNvPr id="3" name="Content Placeholder 2"/>
          <p:cNvSpPr>
            <a:spLocks noGrp="1"/>
          </p:cNvSpPr>
          <p:nvPr>
            <p:ph idx="1"/>
          </p:nvPr>
        </p:nvSpPr>
        <p:spPr/>
        <p:txBody>
          <a:bodyPr>
            <a:normAutofit/>
          </a:bodyPr>
          <a:lstStyle/>
          <a:p>
            <a:r>
              <a:rPr lang="en-US" sz="1800" dirty="0"/>
              <a:t>Secure fresh water</a:t>
            </a:r>
          </a:p>
          <a:p>
            <a:r>
              <a:rPr lang="en-US" sz="1800" dirty="0"/>
              <a:t>Monitor disease</a:t>
            </a:r>
          </a:p>
          <a:p>
            <a:r>
              <a:rPr lang="en-US" sz="1800" dirty="0"/>
              <a:t>Increase monitoring of range shifts, changes in phenology, changes in abundance</a:t>
            </a:r>
          </a:p>
          <a:p>
            <a:r>
              <a:rPr lang="en-US" sz="1800" dirty="0"/>
              <a:t>Stepping stones, movement corridors, climate </a:t>
            </a:r>
            <a:r>
              <a:rPr lang="en-US" sz="1800" dirty="0" err="1"/>
              <a:t>refugia</a:t>
            </a:r>
            <a:endParaRPr lang="en-US" sz="1800" dirty="0"/>
          </a:p>
          <a:p>
            <a:r>
              <a:rPr lang="en-US" sz="1800" dirty="0"/>
              <a:t>Improve management and restoration of protected areas to facilitate resilience</a:t>
            </a:r>
          </a:p>
          <a:p>
            <a:r>
              <a:rPr lang="en-US" sz="1800" dirty="0"/>
              <a:t>Reduce pressures from other threats</a:t>
            </a:r>
          </a:p>
        </p:txBody>
      </p:sp>
    </p:spTree>
    <p:extLst>
      <p:ext uri="{BB962C8B-B14F-4D97-AF65-F5344CB8AC3E}">
        <p14:creationId xmlns:p14="http://schemas.microsoft.com/office/powerpoint/2010/main" val="19319900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1858496" y="4059628"/>
            <a:ext cx="2582622" cy="52746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4000" kern="1200">
                <a:solidFill>
                  <a:srgbClr val="FFC000"/>
                </a:solidFill>
                <a:latin typeface="+mj-lt"/>
                <a:ea typeface="+mj-ea"/>
                <a:cs typeface="+mj-cs"/>
              </a:defRPr>
            </a:lvl1pPr>
          </a:lstStyle>
          <a:p>
            <a:endParaRPr lang="en-US" sz="1600" dirty="0">
              <a:solidFill>
                <a:schemeClr val="bg1"/>
              </a:solidFill>
            </a:endParaRPr>
          </a:p>
        </p:txBody>
      </p:sp>
      <p:sp>
        <p:nvSpPr>
          <p:cNvPr id="6" name="Title 3"/>
          <p:cNvSpPr txBox="1">
            <a:spLocks/>
          </p:cNvSpPr>
          <p:nvPr/>
        </p:nvSpPr>
        <p:spPr>
          <a:xfrm>
            <a:off x="4683724" y="4059628"/>
            <a:ext cx="2582622" cy="52746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4000" kern="1200">
                <a:solidFill>
                  <a:srgbClr val="FFC000"/>
                </a:solidFill>
                <a:latin typeface="+mj-lt"/>
                <a:ea typeface="+mj-ea"/>
                <a:cs typeface="+mj-cs"/>
              </a:defRPr>
            </a:lvl1pPr>
          </a:lstStyle>
          <a:p>
            <a:r>
              <a:rPr lang="en-US" sz="1600" dirty="0" smtClean="0">
                <a:solidFill>
                  <a:schemeClr val="bg1"/>
                </a:solidFill>
              </a:rPr>
              <a:t>Text</a:t>
            </a:r>
            <a:endParaRPr lang="en-US" sz="1600" dirty="0">
              <a:solidFill>
                <a:schemeClr val="bg1"/>
              </a:solidFill>
            </a:endParaRPr>
          </a:p>
        </p:txBody>
      </p:sp>
      <p:sp>
        <p:nvSpPr>
          <p:cNvPr id="8" name="TextBox 7"/>
          <p:cNvSpPr txBox="1"/>
          <p:nvPr/>
        </p:nvSpPr>
        <p:spPr>
          <a:xfrm>
            <a:off x="457200" y="435191"/>
            <a:ext cx="8084634" cy="512116"/>
          </a:xfrm>
          <a:prstGeom prst="rect">
            <a:avLst/>
          </a:prstGeom>
          <a:noFill/>
        </p:spPr>
        <p:txBody>
          <a:bodyPr wrap="square" lIns="0" tIns="0" rIns="0" bIns="0" rtlCol="0" anchor="ctr">
            <a:noAutofit/>
          </a:bodyPr>
          <a:lstStyle/>
          <a:p>
            <a:r>
              <a:rPr lang="en-US" sz="2800" dirty="0" smtClean="0"/>
              <a:t>Water provision for elephants in Thailand helps to mitigate human-wildlife conflict</a:t>
            </a:r>
          </a:p>
        </p:txBody>
      </p:sp>
      <p:pic>
        <p:nvPicPr>
          <p:cNvPr id="9" name="Picture 8"/>
          <p:cNvPicPr>
            <a:picLocks noChangeAspect="1"/>
          </p:cNvPicPr>
          <p:nvPr/>
        </p:nvPicPr>
        <p:blipFill>
          <a:blip r:embed="rId3"/>
          <a:stretch>
            <a:fillRect/>
          </a:stretch>
        </p:blipFill>
        <p:spPr>
          <a:xfrm>
            <a:off x="6007414" y="2812138"/>
            <a:ext cx="2854736" cy="208718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200" y="1362187"/>
            <a:ext cx="5305711" cy="35371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100" y="913582"/>
            <a:ext cx="2855050" cy="1898556"/>
          </a:xfrm>
          <a:prstGeom prst="rect">
            <a:avLst/>
          </a:prstGeom>
        </p:spPr>
      </p:pic>
    </p:spTree>
    <p:extLst>
      <p:ext uri="{BB962C8B-B14F-4D97-AF65-F5344CB8AC3E}">
        <p14:creationId xmlns:p14="http://schemas.microsoft.com/office/powerpoint/2010/main" val="107391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Finding and protecting climate </a:t>
            </a:r>
            <a:r>
              <a:rPr lang="en-US" dirty="0" err="1" smtClean="0"/>
              <a:t>refugia</a:t>
            </a:r>
            <a:r>
              <a:rPr lang="en-US" dirty="0" smtClean="0"/>
              <a:t> for polar bears in the Arctic</a:t>
            </a:r>
            <a:endParaRPr lang="en-US" dirty="0"/>
          </a:p>
        </p:txBody>
      </p:sp>
      <p:pic>
        <p:nvPicPr>
          <p:cNvPr id="4" name="Picture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076357" y="1425928"/>
            <a:ext cx="4991286"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086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t>
            </a:r>
            <a:r>
              <a:rPr lang="en-US" dirty="0" smtClean="0"/>
              <a:t>ropagating genetically tolerant coral strains in Belize</a:t>
            </a:r>
            <a:endParaRPr lang="en-US" dirty="0"/>
          </a:p>
        </p:txBody>
      </p:sp>
      <p:grpSp>
        <p:nvGrpSpPr>
          <p:cNvPr id="4" name="Group 3"/>
          <p:cNvGrpSpPr/>
          <p:nvPr/>
        </p:nvGrpSpPr>
        <p:grpSpPr>
          <a:xfrm>
            <a:off x="1650334" y="1200151"/>
            <a:ext cx="5949993" cy="3710516"/>
            <a:chOff x="418337" y="965771"/>
            <a:chExt cx="8458963" cy="5944662"/>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8337" y="965771"/>
              <a:ext cx="8307326" cy="5944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8700" y="1468776"/>
              <a:ext cx="228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76861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a:xfrm>
            <a:off x="457200" y="1063229"/>
            <a:ext cx="8229600" cy="3531394"/>
          </a:xfrm>
        </p:spPr>
        <p:txBody>
          <a:bodyPr>
            <a:normAutofit/>
          </a:bodyPr>
          <a:lstStyle/>
          <a:p>
            <a:pPr marL="0" indent="0">
              <a:buNone/>
            </a:pPr>
            <a:r>
              <a:rPr lang="en-US" dirty="0"/>
              <a:t>Made possible through the generous support of the General Motors </a:t>
            </a:r>
            <a:r>
              <a:rPr lang="en-US" dirty="0" smtClean="0"/>
              <a:t>Foundation</a:t>
            </a:r>
            <a:endParaRPr lang="en-US" dirty="0"/>
          </a:p>
          <a:p>
            <a:pPr marL="0" indent="0">
              <a:buNone/>
            </a:pPr>
            <a:r>
              <a:rPr lang="en-US" dirty="0" smtClean="0">
                <a:hlinkClick r:id="rId3"/>
              </a:rPr>
              <a:t>http</a:t>
            </a:r>
            <a:r>
              <a:rPr lang="en-US" dirty="0">
                <a:hlinkClick r:id="rId3"/>
              </a:rPr>
              <a:t>://</a:t>
            </a:r>
            <a:r>
              <a:rPr lang="en-US" dirty="0" smtClean="0">
                <a:hlinkClick r:id="rId3"/>
              </a:rPr>
              <a:t>www.worldwildlife.org/wildlife-and-climate</a:t>
            </a:r>
            <a:endParaRPr lang="en-US" dirty="0" smtClean="0"/>
          </a:p>
          <a:p>
            <a:pPr marL="0" indent="0">
              <a:buNone/>
            </a:pPr>
            <a:endParaRPr lang="en-US" dirty="0" smtClean="0"/>
          </a:p>
          <a:p>
            <a:pPr marL="0" indent="0">
              <a:buNone/>
            </a:pPr>
            <a:r>
              <a:rPr lang="en-US" sz="2000" dirty="0" smtClean="0"/>
              <a:t>Also see “WWF Climate Crowd”, our project crowd sourcing human responses to climate change </a:t>
            </a:r>
            <a:r>
              <a:rPr lang="en-US" sz="2000" dirty="0" smtClean="0">
                <a:hlinkClick r:id="rId4"/>
              </a:rPr>
              <a:t>http://www.wwfclimatecrowd.org</a:t>
            </a:r>
            <a:endParaRPr lang="en-US" sz="2000" dirty="0" smtClean="0"/>
          </a:p>
          <a:p>
            <a:pPr marL="0" indent="0">
              <a:buNone/>
            </a:pPr>
            <a:endParaRPr lang="en-US" sz="2000" dirty="0" smtClean="0"/>
          </a:p>
          <a:p>
            <a:pPr marL="0" indent="0">
              <a:buNone/>
            </a:pPr>
            <a:r>
              <a:rPr lang="en-US" sz="2000" dirty="0" smtClean="0"/>
              <a:t>and WWF’s online climate courses </a:t>
            </a:r>
            <a:r>
              <a:rPr lang="en-US" sz="2000" dirty="0" smtClean="0">
                <a:hlinkClick r:id="rId5"/>
              </a:rPr>
              <a:t>http://www.wwfadapt.org</a:t>
            </a:r>
            <a:endParaRPr lang="en-US" sz="2000" dirty="0" smtClean="0"/>
          </a:p>
          <a:p>
            <a:pPr marL="0" indent="0">
              <a:buNone/>
            </a:pPr>
            <a:endParaRPr lang="en-US" sz="2000" dirty="0" smtClean="0"/>
          </a:p>
          <a:p>
            <a:pPr marL="0" indent="0">
              <a:buNone/>
            </a:pPr>
            <a:endParaRPr lang="en-US" dirty="0"/>
          </a:p>
          <a:p>
            <a:endParaRPr lang="en-US" dirty="0"/>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4523" y="4036743"/>
            <a:ext cx="842963" cy="90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2462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Credits</a:t>
            </a:r>
            <a:endParaRPr lang="en-US" dirty="0"/>
          </a:p>
        </p:txBody>
      </p:sp>
      <p:sp>
        <p:nvSpPr>
          <p:cNvPr id="3" name="Content Placeholder 1"/>
          <p:cNvSpPr txBox="1">
            <a:spLocks/>
          </p:cNvSpPr>
          <p:nvPr/>
        </p:nvSpPr>
        <p:spPr>
          <a:xfrm>
            <a:off x="457200" y="1063228"/>
            <a:ext cx="8229600" cy="3673871"/>
          </a:xfrm>
          <a:prstGeom prst="rect">
            <a:avLst/>
          </a:prstGeom>
        </p:spPr>
        <p:txBody>
          <a:bodyPr>
            <a:normAutofit fontScale="925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fontAlgn="auto">
              <a:spcAft>
                <a:spcPts val="0"/>
              </a:spcAft>
              <a:buNone/>
            </a:pPr>
            <a:r>
              <a:rPr lang="en-US" sz="1200" b="1" dirty="0" smtClean="0">
                <a:solidFill>
                  <a:srgbClr val="000000"/>
                </a:solidFill>
                <a:ea typeface="ＭＳ 明朝"/>
                <a:cs typeface="Arial"/>
              </a:rPr>
              <a:t>Page 1:</a:t>
            </a:r>
            <a:r>
              <a:rPr lang="en-US" sz="1200" dirty="0" smtClean="0">
                <a:solidFill>
                  <a:srgbClr val="000000"/>
                </a:solidFill>
                <a:ea typeface="ＭＳ 明朝"/>
                <a:cs typeface="Arial"/>
              </a:rPr>
              <a:t> </a:t>
            </a:r>
            <a:r>
              <a:rPr lang="en-US" sz="1200" dirty="0">
                <a:solidFill>
                  <a:srgbClr val="000000"/>
                </a:solidFill>
                <a:ea typeface="ＭＳ 明朝"/>
                <a:cs typeface="Arial"/>
              </a:rPr>
              <a:t>© </a:t>
            </a:r>
            <a:r>
              <a:rPr lang="en-US" sz="1200" dirty="0" smtClean="0">
                <a:solidFill>
                  <a:srgbClr val="000000"/>
                </a:solidFill>
                <a:ea typeface="ＭＳ 明朝"/>
                <a:cs typeface="Arial"/>
              </a:rPr>
              <a:t>Andy Rouse/WWF; </a:t>
            </a:r>
          </a:p>
          <a:p>
            <a:pPr marL="0" indent="0" fontAlgn="auto">
              <a:spcAft>
                <a:spcPts val="0"/>
              </a:spcAft>
              <a:buNone/>
            </a:pPr>
            <a:r>
              <a:rPr lang="en-US" sz="1200" b="1" dirty="0" smtClean="0">
                <a:solidFill>
                  <a:srgbClr val="000000"/>
                </a:solidFill>
                <a:ea typeface="ＭＳ 明朝"/>
                <a:cs typeface="Arial"/>
              </a:rPr>
              <a:t>Page 2: </a:t>
            </a:r>
            <a:r>
              <a:rPr lang="en-US" sz="1200" dirty="0" smtClean="0">
                <a:solidFill>
                  <a:srgbClr val="000000"/>
                </a:solidFill>
                <a:ea typeface="ＭＳ 明朝"/>
                <a:cs typeface="Arial"/>
              </a:rPr>
              <a:t>© Global Warming Images/WWF; © </a:t>
            </a:r>
            <a:r>
              <a:rPr lang="en-US" sz="1200" dirty="0" err="1" smtClean="0">
                <a:solidFill>
                  <a:srgbClr val="000000"/>
                </a:solidFill>
                <a:ea typeface="ＭＳ 明朝"/>
                <a:cs typeface="Arial"/>
              </a:rPr>
              <a:t>Jurgen</a:t>
            </a:r>
            <a:r>
              <a:rPr lang="en-US" sz="1200" dirty="0" smtClean="0">
                <a:solidFill>
                  <a:srgbClr val="000000"/>
                </a:solidFill>
                <a:ea typeface="ＭＳ 明朝"/>
                <a:cs typeface="Arial"/>
              </a:rPr>
              <a:t> Freund/WWF; </a:t>
            </a:r>
            <a:r>
              <a:rPr lang="en-US" sz="1200" dirty="0">
                <a:solidFill>
                  <a:srgbClr val="000000"/>
                </a:solidFill>
                <a:ea typeface="ＭＳ 明朝"/>
                <a:cs typeface="Arial"/>
              </a:rPr>
              <a:t>© </a:t>
            </a:r>
            <a:r>
              <a:rPr lang="en-US" sz="1200" dirty="0" smtClean="0">
                <a:solidFill>
                  <a:srgbClr val="000000"/>
                </a:solidFill>
                <a:ea typeface="ＭＳ 明朝"/>
                <a:cs typeface="Arial"/>
              </a:rPr>
              <a:t>Simon de Trey-White/WWF-UK; </a:t>
            </a:r>
            <a:r>
              <a:rPr lang="en-US" sz="1200" dirty="0">
                <a:solidFill>
                  <a:srgbClr val="000000"/>
                </a:solidFill>
                <a:ea typeface="ＭＳ 明朝"/>
                <a:cs typeface="Arial"/>
              </a:rPr>
              <a:t>© </a:t>
            </a:r>
            <a:r>
              <a:rPr lang="en-US" sz="1200" dirty="0" smtClean="0">
                <a:solidFill>
                  <a:srgbClr val="000000"/>
                </a:solidFill>
                <a:ea typeface="ＭＳ 明朝"/>
                <a:cs typeface="Arial"/>
              </a:rPr>
              <a:t>Brent </a:t>
            </a:r>
            <a:r>
              <a:rPr lang="en-US" sz="1200" dirty="0" err="1" smtClean="0">
                <a:solidFill>
                  <a:srgbClr val="000000"/>
                </a:solidFill>
                <a:ea typeface="ＭＳ 明朝"/>
                <a:cs typeface="Arial"/>
              </a:rPr>
              <a:t>Stirton</a:t>
            </a:r>
            <a:r>
              <a:rPr lang="en-US" sz="1200" dirty="0" smtClean="0">
                <a:solidFill>
                  <a:srgbClr val="000000"/>
                </a:solidFill>
                <a:ea typeface="ＭＳ 明朝"/>
                <a:cs typeface="Arial"/>
              </a:rPr>
              <a:t>/WWF</a:t>
            </a:r>
          </a:p>
          <a:p>
            <a:pPr marL="0" indent="0" fontAlgn="auto">
              <a:spcAft>
                <a:spcPts val="0"/>
              </a:spcAft>
              <a:buNone/>
            </a:pPr>
            <a:r>
              <a:rPr lang="en-US" sz="1200" b="1" dirty="0" smtClean="0">
                <a:solidFill>
                  <a:srgbClr val="000000"/>
                </a:solidFill>
                <a:ea typeface="ＭＳ 明朝"/>
                <a:cs typeface="Arial"/>
              </a:rPr>
              <a:t>Page 3: </a:t>
            </a:r>
            <a:r>
              <a:rPr lang="en-US" sz="1200" dirty="0" smtClean="0">
                <a:solidFill>
                  <a:srgbClr val="000000"/>
                </a:solidFill>
                <a:ea typeface="ＭＳ 明朝"/>
                <a:cs typeface="Arial"/>
              </a:rPr>
              <a:t>© wikipedia.org</a:t>
            </a:r>
            <a:endParaRPr lang="en-US" sz="1200" b="1" dirty="0" smtClean="0">
              <a:solidFill>
                <a:srgbClr val="000000"/>
              </a:solidFill>
              <a:ea typeface="ＭＳ 明朝"/>
              <a:cs typeface="Arial"/>
            </a:endParaRPr>
          </a:p>
          <a:p>
            <a:pPr marL="0" indent="0" fontAlgn="auto">
              <a:spcAft>
                <a:spcPts val="0"/>
              </a:spcAft>
              <a:buNone/>
            </a:pPr>
            <a:r>
              <a:rPr lang="en-US" sz="1200" b="1" dirty="0" smtClean="0">
                <a:solidFill>
                  <a:srgbClr val="000000"/>
                </a:solidFill>
                <a:ea typeface="ＭＳ 明朝"/>
                <a:cs typeface="Arial"/>
              </a:rPr>
              <a:t>Page </a:t>
            </a:r>
            <a:r>
              <a:rPr lang="en-US" sz="1200" b="1" dirty="0">
                <a:solidFill>
                  <a:srgbClr val="000000"/>
                </a:solidFill>
                <a:ea typeface="ＭＳ 明朝"/>
                <a:cs typeface="Arial"/>
              </a:rPr>
              <a:t>4</a:t>
            </a:r>
            <a:r>
              <a:rPr lang="en-US" sz="1200" dirty="0">
                <a:solidFill>
                  <a:srgbClr val="000000"/>
                </a:solidFill>
                <a:ea typeface="ＭＳ 明朝"/>
                <a:cs typeface="Arial"/>
              </a:rPr>
              <a:t>: </a:t>
            </a:r>
            <a:r>
              <a:rPr lang="en-US" sz="1200" dirty="0" smtClean="0">
                <a:solidFill>
                  <a:srgbClr val="000000"/>
                </a:solidFill>
                <a:ea typeface="ＭＳ 明朝"/>
                <a:cs typeface="Arial"/>
              </a:rPr>
              <a:t>© Intergovernmental Panel on Climate Change</a:t>
            </a:r>
          </a:p>
          <a:p>
            <a:pPr marL="0" indent="0" fontAlgn="auto">
              <a:spcAft>
                <a:spcPts val="0"/>
              </a:spcAft>
              <a:buNone/>
            </a:pPr>
            <a:r>
              <a:rPr lang="en-US" sz="1200" b="1" dirty="0" smtClean="0"/>
              <a:t>Page 6-7</a:t>
            </a:r>
            <a:r>
              <a:rPr lang="en-US" sz="1200" dirty="0" smtClean="0"/>
              <a:t>: </a:t>
            </a:r>
            <a:r>
              <a:rPr lang="en-US" sz="1200" dirty="0">
                <a:solidFill>
                  <a:srgbClr val="000000"/>
                </a:solidFill>
                <a:ea typeface="ＭＳ 明朝"/>
                <a:cs typeface="Arial"/>
              </a:rPr>
              <a:t>© </a:t>
            </a:r>
            <a:r>
              <a:rPr lang="en-US" sz="1200" dirty="0" smtClean="0"/>
              <a:t>Nikhil </a:t>
            </a:r>
            <a:r>
              <a:rPr lang="en-US" sz="1200" dirty="0" err="1" smtClean="0"/>
              <a:t>Advani</a:t>
            </a:r>
            <a:r>
              <a:rPr lang="en-US" sz="1200" dirty="0" smtClean="0"/>
              <a:t>/WWF</a:t>
            </a:r>
          </a:p>
          <a:p>
            <a:pPr marL="0" indent="0" fontAlgn="auto">
              <a:spcAft>
                <a:spcPts val="0"/>
              </a:spcAft>
              <a:buNone/>
            </a:pPr>
            <a:r>
              <a:rPr lang="en-US" sz="1200" b="1" dirty="0"/>
              <a:t>Page </a:t>
            </a:r>
            <a:r>
              <a:rPr lang="en-US" sz="1200" b="1" dirty="0" smtClean="0"/>
              <a:t>8</a:t>
            </a:r>
            <a:r>
              <a:rPr lang="en-US" sz="1200" dirty="0" smtClean="0"/>
              <a:t>: </a:t>
            </a:r>
            <a:r>
              <a:rPr lang="en-US" sz="1200" dirty="0" smtClean="0">
                <a:solidFill>
                  <a:srgbClr val="000000"/>
                </a:solidFill>
                <a:ea typeface="ＭＳ 明朝"/>
                <a:cs typeface="Arial"/>
              </a:rPr>
              <a:t>© Anthony B. </a:t>
            </a:r>
            <a:r>
              <a:rPr lang="en-US" sz="1200" dirty="0" err="1" smtClean="0">
                <a:solidFill>
                  <a:srgbClr val="000000"/>
                </a:solidFill>
                <a:ea typeface="ＭＳ 明朝"/>
                <a:cs typeface="Arial"/>
              </a:rPr>
              <a:t>Rath</a:t>
            </a:r>
            <a:r>
              <a:rPr lang="en-US" sz="1200" dirty="0" smtClean="0">
                <a:solidFill>
                  <a:srgbClr val="000000"/>
                </a:solidFill>
                <a:ea typeface="ＭＳ 明朝"/>
                <a:cs typeface="Arial"/>
              </a:rPr>
              <a:t>/WWF-Canon</a:t>
            </a:r>
          </a:p>
          <a:p>
            <a:pPr marL="0" indent="0" fontAlgn="auto">
              <a:spcAft>
                <a:spcPts val="0"/>
              </a:spcAft>
              <a:buNone/>
            </a:pPr>
            <a:r>
              <a:rPr lang="en-US" sz="1200" b="1" dirty="0" smtClean="0">
                <a:solidFill>
                  <a:srgbClr val="000000"/>
                </a:solidFill>
                <a:ea typeface="ＭＳ 明朝"/>
                <a:cs typeface="Arial"/>
              </a:rPr>
              <a:t>Page 9: </a:t>
            </a:r>
            <a:r>
              <a:rPr lang="en-US" sz="1200" dirty="0" smtClean="0">
                <a:solidFill>
                  <a:srgbClr val="000000"/>
                </a:solidFill>
                <a:ea typeface="ＭＳ 明朝"/>
                <a:cs typeface="Arial"/>
              </a:rPr>
              <a:t>© Global Warming Images/WWF-Canon</a:t>
            </a:r>
            <a:endParaRPr lang="en-US" sz="1200" dirty="0"/>
          </a:p>
          <a:p>
            <a:pPr marL="0" indent="0" fontAlgn="auto">
              <a:spcAft>
                <a:spcPts val="0"/>
              </a:spcAft>
              <a:buNone/>
            </a:pPr>
            <a:r>
              <a:rPr lang="en-US" sz="1200" b="1" dirty="0" smtClean="0"/>
              <a:t>Page 10</a:t>
            </a:r>
            <a:r>
              <a:rPr lang="en-US" sz="1200" dirty="0" smtClean="0"/>
              <a:t>: </a:t>
            </a:r>
            <a:r>
              <a:rPr lang="en-US" sz="1200" dirty="0">
                <a:solidFill>
                  <a:srgbClr val="000000"/>
                </a:solidFill>
                <a:ea typeface="ＭＳ 明朝"/>
                <a:cs typeface="Arial"/>
              </a:rPr>
              <a:t>© </a:t>
            </a:r>
            <a:r>
              <a:rPr lang="en-US" sz="1200" dirty="0" err="1" smtClean="0"/>
              <a:t>Jurgen</a:t>
            </a:r>
            <a:r>
              <a:rPr lang="en-US" sz="1200" dirty="0" smtClean="0"/>
              <a:t> Freund/WWF</a:t>
            </a:r>
            <a:endParaRPr lang="en-US" sz="1200" dirty="0"/>
          </a:p>
          <a:p>
            <a:pPr marL="0" indent="0" fontAlgn="auto">
              <a:spcAft>
                <a:spcPts val="0"/>
              </a:spcAft>
              <a:buNone/>
            </a:pPr>
            <a:r>
              <a:rPr lang="en-US" sz="1200" b="1" dirty="0"/>
              <a:t>Page </a:t>
            </a:r>
            <a:r>
              <a:rPr lang="en-US" sz="1200" b="1" dirty="0" smtClean="0"/>
              <a:t>11</a:t>
            </a:r>
            <a:r>
              <a:rPr lang="en-US" sz="1200" dirty="0" smtClean="0"/>
              <a:t>: </a:t>
            </a:r>
            <a:r>
              <a:rPr lang="en-US" sz="1200" dirty="0">
                <a:solidFill>
                  <a:srgbClr val="000000"/>
                </a:solidFill>
                <a:ea typeface="ＭＳ 明朝"/>
                <a:cs typeface="Arial"/>
              </a:rPr>
              <a:t>© </a:t>
            </a:r>
            <a:r>
              <a:rPr lang="en-US" sz="1200" dirty="0" smtClean="0"/>
              <a:t>Wikipedia.org</a:t>
            </a:r>
          </a:p>
          <a:p>
            <a:pPr marL="0" indent="0" fontAlgn="auto">
              <a:spcAft>
                <a:spcPts val="0"/>
              </a:spcAft>
              <a:buNone/>
            </a:pPr>
            <a:r>
              <a:rPr lang="en-US" sz="1200" b="1" dirty="0" smtClean="0"/>
              <a:t>Page 12</a:t>
            </a:r>
            <a:r>
              <a:rPr lang="en-US" sz="1200" dirty="0" smtClean="0"/>
              <a:t>: </a:t>
            </a:r>
            <a:r>
              <a:rPr lang="en-US" sz="1200" dirty="0" smtClean="0">
                <a:solidFill>
                  <a:srgbClr val="000000"/>
                </a:solidFill>
                <a:ea typeface="ＭＳ 明朝"/>
                <a:cs typeface="Arial"/>
              </a:rPr>
              <a:t>© </a:t>
            </a:r>
            <a:r>
              <a:rPr lang="en-US" sz="1200" dirty="0">
                <a:solidFill>
                  <a:srgbClr val="000000"/>
                </a:solidFill>
                <a:ea typeface="ＭＳ 明朝"/>
                <a:cs typeface="Arial"/>
              </a:rPr>
              <a:t>J</a:t>
            </a:r>
            <a:r>
              <a:rPr lang="en-US" sz="1200" dirty="0" smtClean="0">
                <a:solidFill>
                  <a:srgbClr val="000000"/>
                </a:solidFill>
                <a:ea typeface="ＭＳ 明朝"/>
                <a:cs typeface="Arial"/>
              </a:rPr>
              <a:t>uan </a:t>
            </a:r>
            <a:r>
              <a:rPr lang="en-US" sz="1200" dirty="0" err="1" smtClean="0">
                <a:solidFill>
                  <a:srgbClr val="000000"/>
                </a:solidFill>
                <a:ea typeface="ＭＳ 明朝"/>
                <a:cs typeface="Arial"/>
              </a:rPr>
              <a:t>Pratginestos</a:t>
            </a:r>
            <a:r>
              <a:rPr lang="en-US" sz="1200" dirty="0" smtClean="0">
                <a:solidFill>
                  <a:srgbClr val="000000"/>
                </a:solidFill>
                <a:ea typeface="ＭＳ 明朝"/>
                <a:cs typeface="Arial"/>
              </a:rPr>
              <a:t>/WWF-Canon; </a:t>
            </a:r>
            <a:r>
              <a:rPr lang="en-US" sz="1200" dirty="0">
                <a:solidFill>
                  <a:srgbClr val="000000"/>
                </a:solidFill>
                <a:ea typeface="ＭＳ 明朝"/>
                <a:cs typeface="Arial"/>
              </a:rPr>
              <a:t>© </a:t>
            </a:r>
            <a:r>
              <a:rPr lang="en-US" sz="1200" dirty="0" smtClean="0">
                <a:solidFill>
                  <a:srgbClr val="000000"/>
                </a:solidFill>
                <a:ea typeface="ＭＳ 明朝"/>
                <a:cs typeface="Arial"/>
              </a:rPr>
              <a:t>Sonia </a:t>
            </a:r>
            <a:r>
              <a:rPr lang="en-US" sz="1200" dirty="0" err="1" smtClean="0">
                <a:solidFill>
                  <a:srgbClr val="000000"/>
                </a:solidFill>
                <a:ea typeface="ＭＳ 明朝"/>
                <a:cs typeface="Arial"/>
              </a:rPr>
              <a:t>Cervello</a:t>
            </a:r>
            <a:r>
              <a:rPr lang="en-US" sz="1200" dirty="0" smtClean="0">
                <a:solidFill>
                  <a:srgbClr val="000000"/>
                </a:solidFill>
                <a:ea typeface="ＭＳ 明朝"/>
                <a:cs typeface="Arial"/>
              </a:rPr>
              <a:t>/WWF-Spain</a:t>
            </a:r>
            <a:endParaRPr lang="en-US" sz="1200" dirty="0"/>
          </a:p>
          <a:p>
            <a:pPr marL="0" indent="0" fontAlgn="auto">
              <a:spcAft>
                <a:spcPts val="0"/>
              </a:spcAft>
              <a:buNone/>
            </a:pPr>
            <a:r>
              <a:rPr lang="en-US" sz="1200" b="1" dirty="0" smtClean="0"/>
              <a:t>Page 13:</a:t>
            </a:r>
            <a:r>
              <a:rPr lang="en-US" sz="1200" b="1" dirty="0">
                <a:solidFill>
                  <a:srgbClr val="000000"/>
                </a:solidFill>
                <a:ea typeface="ＭＳ 明朝"/>
                <a:cs typeface="Arial"/>
              </a:rPr>
              <a:t> </a:t>
            </a:r>
            <a:r>
              <a:rPr lang="en-US" sz="1200" dirty="0">
                <a:solidFill>
                  <a:srgbClr val="000000"/>
                </a:solidFill>
                <a:ea typeface="ＭＳ 明朝"/>
                <a:cs typeface="Arial"/>
              </a:rPr>
              <a:t>©</a:t>
            </a:r>
            <a:r>
              <a:rPr lang="en-US" sz="1200" dirty="0" smtClean="0"/>
              <a:t> Martin Harvey/WWF-Canon; </a:t>
            </a:r>
            <a:r>
              <a:rPr lang="en-US" sz="1200" dirty="0">
                <a:solidFill>
                  <a:srgbClr val="000000"/>
                </a:solidFill>
                <a:ea typeface="ＭＳ 明朝"/>
                <a:cs typeface="Arial"/>
              </a:rPr>
              <a:t>© </a:t>
            </a:r>
            <a:r>
              <a:rPr lang="en-US" sz="1200" dirty="0" smtClean="0"/>
              <a:t>Ingo Arndt/WWF; </a:t>
            </a:r>
            <a:r>
              <a:rPr lang="en-US" sz="1200" dirty="0">
                <a:solidFill>
                  <a:srgbClr val="000000"/>
                </a:solidFill>
                <a:ea typeface="ＭＳ 明朝"/>
                <a:cs typeface="Arial"/>
              </a:rPr>
              <a:t>© </a:t>
            </a:r>
            <a:r>
              <a:rPr lang="en-US" sz="1200" dirty="0" smtClean="0"/>
              <a:t>Bruce W. Bunting/WWF-US; </a:t>
            </a:r>
            <a:r>
              <a:rPr lang="en-US" sz="1200" dirty="0">
                <a:solidFill>
                  <a:srgbClr val="000000"/>
                </a:solidFill>
                <a:ea typeface="ＭＳ 明朝"/>
                <a:cs typeface="Arial"/>
              </a:rPr>
              <a:t>© </a:t>
            </a:r>
            <a:r>
              <a:rPr lang="en-US" sz="1200" dirty="0" smtClean="0"/>
              <a:t>Timothy Geer/WWF-Canon</a:t>
            </a:r>
          </a:p>
          <a:p>
            <a:pPr marL="0" indent="0" fontAlgn="auto">
              <a:spcAft>
                <a:spcPts val="0"/>
              </a:spcAft>
              <a:buNone/>
            </a:pPr>
            <a:r>
              <a:rPr lang="en-US" sz="1200" b="1" dirty="0" smtClean="0"/>
              <a:t>Page 15</a:t>
            </a:r>
            <a:r>
              <a:rPr lang="en-US" sz="1200" dirty="0" smtClean="0"/>
              <a:t>: </a:t>
            </a:r>
            <a:r>
              <a:rPr lang="en-US" sz="1200" dirty="0" smtClean="0">
                <a:solidFill>
                  <a:srgbClr val="000000"/>
                </a:solidFill>
                <a:ea typeface="ＭＳ 明朝"/>
                <a:cs typeface="Arial"/>
              </a:rPr>
              <a:t>© Fritz </a:t>
            </a:r>
            <a:r>
              <a:rPr lang="en-US" sz="1200" dirty="0" err="1" smtClean="0">
                <a:solidFill>
                  <a:srgbClr val="000000"/>
                </a:solidFill>
                <a:ea typeface="ＭＳ 明朝"/>
                <a:cs typeface="Arial"/>
              </a:rPr>
              <a:t>Polking</a:t>
            </a:r>
            <a:r>
              <a:rPr lang="en-US" sz="1200" dirty="0" smtClean="0">
                <a:solidFill>
                  <a:srgbClr val="000000"/>
                </a:solidFill>
                <a:ea typeface="ＭＳ 明朝"/>
                <a:cs typeface="Arial"/>
              </a:rPr>
              <a:t>/WWF</a:t>
            </a:r>
          </a:p>
          <a:p>
            <a:pPr marL="0" indent="0" fontAlgn="auto">
              <a:spcAft>
                <a:spcPts val="0"/>
              </a:spcAft>
              <a:buNone/>
            </a:pPr>
            <a:r>
              <a:rPr lang="en-US" sz="1200" b="1" dirty="0" smtClean="0">
                <a:solidFill>
                  <a:srgbClr val="000000"/>
                </a:solidFill>
                <a:ea typeface="ＭＳ 明朝"/>
                <a:cs typeface="Arial"/>
              </a:rPr>
              <a:t>Page 16</a:t>
            </a:r>
            <a:r>
              <a:rPr lang="en-US" sz="1200" dirty="0" smtClean="0">
                <a:solidFill>
                  <a:srgbClr val="000000"/>
                </a:solidFill>
                <a:ea typeface="ＭＳ 明朝"/>
                <a:cs typeface="Arial"/>
              </a:rPr>
              <a:t>: </a:t>
            </a:r>
            <a:r>
              <a:rPr lang="en-US" sz="1200" dirty="0">
                <a:solidFill>
                  <a:srgbClr val="000000"/>
                </a:solidFill>
                <a:ea typeface="ＭＳ 明朝"/>
                <a:cs typeface="Arial"/>
              </a:rPr>
              <a:t>© Intergovernmental Panel on Climate Change</a:t>
            </a:r>
            <a:endParaRPr lang="en-US" sz="1200" dirty="0" smtClean="0"/>
          </a:p>
          <a:p>
            <a:pPr marL="0" indent="0" fontAlgn="auto">
              <a:spcAft>
                <a:spcPts val="0"/>
              </a:spcAft>
              <a:buNone/>
            </a:pPr>
            <a:r>
              <a:rPr lang="en-US" sz="1200" b="1" dirty="0">
                <a:solidFill>
                  <a:srgbClr val="000000"/>
                </a:solidFill>
                <a:ea typeface="ＭＳ 明朝"/>
                <a:cs typeface="Arial"/>
              </a:rPr>
              <a:t>Page </a:t>
            </a:r>
            <a:r>
              <a:rPr lang="en-US" sz="1200" b="1" dirty="0" smtClean="0">
                <a:solidFill>
                  <a:srgbClr val="000000"/>
                </a:solidFill>
                <a:ea typeface="ＭＳ 明朝"/>
                <a:cs typeface="Arial"/>
              </a:rPr>
              <a:t>17</a:t>
            </a:r>
            <a:r>
              <a:rPr lang="en-US" sz="1200" dirty="0" smtClean="0">
                <a:solidFill>
                  <a:srgbClr val="000000"/>
                </a:solidFill>
                <a:ea typeface="ＭＳ 明朝"/>
                <a:cs typeface="Arial"/>
              </a:rPr>
              <a:t>: </a:t>
            </a:r>
            <a:r>
              <a:rPr lang="en-US" sz="1200" dirty="0">
                <a:solidFill>
                  <a:srgbClr val="000000"/>
                </a:solidFill>
                <a:ea typeface="ＭＳ 明朝"/>
                <a:cs typeface="Arial"/>
              </a:rPr>
              <a:t>© Intergovernmental Panel on Climate Change</a:t>
            </a:r>
            <a:endParaRPr lang="en-US" sz="1200" dirty="0" smtClean="0">
              <a:solidFill>
                <a:srgbClr val="000000"/>
              </a:solidFill>
              <a:ea typeface="ＭＳ 明朝"/>
              <a:cs typeface="Arial"/>
            </a:endParaRPr>
          </a:p>
          <a:p>
            <a:pPr marL="0" indent="0" fontAlgn="auto">
              <a:spcAft>
                <a:spcPts val="0"/>
              </a:spcAft>
              <a:buNone/>
            </a:pPr>
            <a:r>
              <a:rPr lang="en-US" sz="1200" b="1" dirty="0" smtClean="0">
                <a:solidFill>
                  <a:srgbClr val="000000"/>
                </a:solidFill>
                <a:ea typeface="ＭＳ 明朝"/>
                <a:cs typeface="Arial"/>
              </a:rPr>
              <a:t>Page 18</a:t>
            </a:r>
            <a:r>
              <a:rPr lang="en-US" sz="1200" dirty="0" smtClean="0">
                <a:solidFill>
                  <a:srgbClr val="000000"/>
                </a:solidFill>
                <a:ea typeface="ＭＳ 明朝"/>
                <a:cs typeface="Arial"/>
              </a:rPr>
              <a:t>: © Andy Rouse/WWF</a:t>
            </a:r>
          </a:p>
          <a:p>
            <a:pPr marL="0" indent="0" fontAlgn="auto">
              <a:spcAft>
                <a:spcPts val="0"/>
              </a:spcAft>
              <a:buNone/>
            </a:pPr>
            <a:r>
              <a:rPr lang="en-US" sz="1200" b="1" dirty="0" smtClean="0">
                <a:solidFill>
                  <a:srgbClr val="000000"/>
                </a:solidFill>
                <a:ea typeface="ＭＳ 明朝"/>
                <a:cs typeface="Arial"/>
              </a:rPr>
              <a:t>Page 20</a:t>
            </a:r>
            <a:r>
              <a:rPr lang="en-US" sz="1200" dirty="0" smtClean="0">
                <a:solidFill>
                  <a:srgbClr val="000000"/>
                </a:solidFill>
                <a:ea typeface="ＭＳ 明朝"/>
                <a:cs typeface="Arial"/>
              </a:rPr>
              <a:t>: </a:t>
            </a:r>
            <a:r>
              <a:rPr lang="en-US" sz="1200" dirty="0">
                <a:solidFill>
                  <a:srgbClr val="000000"/>
                </a:solidFill>
                <a:ea typeface="ＭＳ 明朝"/>
                <a:cs typeface="Arial"/>
              </a:rPr>
              <a:t>© </a:t>
            </a:r>
            <a:r>
              <a:rPr lang="en-US" sz="1200" dirty="0" smtClean="0">
                <a:solidFill>
                  <a:srgbClr val="000000"/>
                </a:solidFill>
                <a:ea typeface="ＭＳ 明朝"/>
                <a:cs typeface="Arial"/>
              </a:rPr>
              <a:t>Martin Harvey-WWF-Canon</a:t>
            </a:r>
          </a:p>
          <a:p>
            <a:pPr marL="0" indent="0" fontAlgn="auto">
              <a:spcAft>
                <a:spcPts val="0"/>
              </a:spcAft>
              <a:buNone/>
            </a:pPr>
            <a:r>
              <a:rPr lang="en-US" sz="1200" b="1" dirty="0" smtClean="0">
                <a:solidFill>
                  <a:srgbClr val="000000"/>
                </a:solidFill>
                <a:ea typeface="ＭＳ 明朝"/>
                <a:cs typeface="Arial"/>
              </a:rPr>
              <a:t>Page 21</a:t>
            </a:r>
            <a:r>
              <a:rPr lang="en-US" sz="1200" dirty="0" smtClean="0">
                <a:solidFill>
                  <a:srgbClr val="000000"/>
                </a:solidFill>
                <a:ea typeface="ＭＳ 明朝"/>
                <a:cs typeface="Arial"/>
              </a:rPr>
              <a:t>: </a:t>
            </a:r>
            <a:r>
              <a:rPr lang="en-US" sz="1200" dirty="0">
                <a:solidFill>
                  <a:srgbClr val="000000"/>
                </a:solidFill>
                <a:ea typeface="ＭＳ 明朝"/>
                <a:cs typeface="Arial"/>
              </a:rPr>
              <a:t>© </a:t>
            </a:r>
            <a:r>
              <a:rPr lang="en-US" sz="1200" dirty="0"/>
              <a:t>Nikhil </a:t>
            </a:r>
            <a:r>
              <a:rPr lang="en-US" sz="1200" dirty="0" err="1" smtClean="0"/>
              <a:t>Advani</a:t>
            </a:r>
            <a:r>
              <a:rPr lang="en-US" sz="1200" dirty="0" smtClean="0"/>
              <a:t>/WWF</a:t>
            </a:r>
          </a:p>
          <a:p>
            <a:pPr marL="0" indent="0" fontAlgn="auto">
              <a:spcAft>
                <a:spcPts val="0"/>
              </a:spcAft>
              <a:buNone/>
            </a:pPr>
            <a:r>
              <a:rPr lang="en-US" sz="1200" b="1" dirty="0" smtClean="0"/>
              <a:t>Page 23</a:t>
            </a:r>
            <a:r>
              <a:rPr lang="en-US" sz="1200" dirty="0" smtClean="0"/>
              <a:t>: </a:t>
            </a:r>
            <a:r>
              <a:rPr lang="en-US" sz="1200" dirty="0" smtClean="0">
                <a:solidFill>
                  <a:srgbClr val="000000"/>
                </a:solidFill>
                <a:ea typeface="ＭＳ 明朝"/>
                <a:cs typeface="Arial"/>
              </a:rPr>
              <a:t>© Nikhil Advani/WWF</a:t>
            </a:r>
            <a:r>
              <a:rPr lang="en-US" sz="1200" dirty="0">
                <a:solidFill>
                  <a:srgbClr val="000000"/>
                </a:solidFill>
                <a:ea typeface="ＭＳ 明朝"/>
                <a:cs typeface="Arial"/>
              </a:rPr>
              <a:t>; </a:t>
            </a:r>
            <a:r>
              <a:rPr lang="en-US" sz="1200" dirty="0" smtClean="0">
                <a:solidFill>
                  <a:srgbClr val="000000"/>
                </a:solidFill>
                <a:ea typeface="ＭＳ 明朝"/>
                <a:cs typeface="Arial"/>
              </a:rPr>
              <a:t>©</a:t>
            </a:r>
            <a:r>
              <a:rPr lang="en-US" sz="1200" dirty="0" err="1" smtClean="0">
                <a:solidFill>
                  <a:srgbClr val="000000"/>
                </a:solidFill>
                <a:ea typeface="ＭＳ 明朝"/>
                <a:cs typeface="Arial"/>
              </a:rPr>
              <a:t>Wayuphong</a:t>
            </a:r>
            <a:r>
              <a:rPr lang="en-US" sz="1200" dirty="0" smtClean="0">
                <a:solidFill>
                  <a:srgbClr val="000000"/>
                </a:solidFill>
                <a:ea typeface="ＭＳ 明朝"/>
                <a:cs typeface="Arial"/>
              </a:rPr>
              <a:t> </a:t>
            </a:r>
            <a:r>
              <a:rPr lang="en-US" sz="1200" dirty="0" err="1" smtClean="0">
                <a:solidFill>
                  <a:srgbClr val="000000"/>
                </a:solidFill>
                <a:ea typeface="ＭＳ 明朝"/>
                <a:cs typeface="Arial"/>
              </a:rPr>
              <a:t>Jitvijak</a:t>
            </a:r>
            <a:r>
              <a:rPr lang="en-US" sz="1200" dirty="0" smtClean="0">
                <a:solidFill>
                  <a:srgbClr val="000000"/>
                </a:solidFill>
                <a:ea typeface="ＭＳ 明朝"/>
                <a:cs typeface="Arial"/>
              </a:rPr>
              <a:t>/WWF</a:t>
            </a:r>
            <a:endParaRPr lang="en-US" sz="1200" dirty="0" smtClean="0"/>
          </a:p>
          <a:p>
            <a:pPr marL="0" indent="0" fontAlgn="auto">
              <a:spcAft>
                <a:spcPts val="0"/>
              </a:spcAft>
              <a:buNone/>
            </a:pPr>
            <a:r>
              <a:rPr lang="en-US" sz="1200" b="1" dirty="0"/>
              <a:t>P</a:t>
            </a:r>
            <a:r>
              <a:rPr lang="en-US" sz="1200" b="1" dirty="0" smtClean="0"/>
              <a:t>age 24</a:t>
            </a:r>
            <a:r>
              <a:rPr lang="en-US" sz="1200" dirty="0" smtClean="0"/>
              <a:t>: </a:t>
            </a:r>
            <a:r>
              <a:rPr lang="en-US" sz="1200" dirty="0">
                <a:solidFill>
                  <a:srgbClr val="000000"/>
                </a:solidFill>
                <a:ea typeface="ＭＳ 明朝"/>
                <a:cs typeface="Arial"/>
              </a:rPr>
              <a:t>© </a:t>
            </a:r>
            <a:r>
              <a:rPr lang="en-US" sz="1200" dirty="0" smtClean="0"/>
              <a:t>Kevin Schafer/WWF-Canon</a:t>
            </a:r>
          </a:p>
          <a:p>
            <a:pPr marL="0" indent="0" fontAlgn="auto">
              <a:spcAft>
                <a:spcPts val="0"/>
              </a:spcAft>
              <a:buNone/>
            </a:pPr>
            <a:r>
              <a:rPr lang="en-US" sz="1200" b="1" dirty="0" smtClean="0"/>
              <a:t>Page 25: </a:t>
            </a:r>
            <a:r>
              <a:rPr lang="en-US" sz="1200" dirty="0" smtClean="0">
                <a:solidFill>
                  <a:srgbClr val="000000"/>
                </a:solidFill>
                <a:ea typeface="ＭＳ 明朝"/>
                <a:cs typeface="Arial"/>
              </a:rPr>
              <a:t>© </a:t>
            </a:r>
            <a:r>
              <a:rPr lang="en-US" sz="1200" dirty="0">
                <a:solidFill>
                  <a:srgbClr val="000000"/>
                </a:solidFill>
                <a:ea typeface="ＭＳ 明朝"/>
                <a:cs typeface="Arial"/>
              </a:rPr>
              <a:t>Anthony B. </a:t>
            </a:r>
            <a:r>
              <a:rPr lang="en-US" sz="1200" dirty="0" err="1" smtClean="0">
                <a:solidFill>
                  <a:srgbClr val="000000"/>
                </a:solidFill>
                <a:ea typeface="ＭＳ 明朝"/>
                <a:cs typeface="Arial"/>
              </a:rPr>
              <a:t>Rath</a:t>
            </a:r>
            <a:r>
              <a:rPr lang="en-US" sz="1200" dirty="0" smtClean="0">
                <a:solidFill>
                  <a:srgbClr val="000000"/>
                </a:solidFill>
                <a:ea typeface="ＭＳ 明朝"/>
                <a:cs typeface="Arial"/>
              </a:rPr>
              <a:t>/WWF-Canon</a:t>
            </a:r>
            <a:endParaRPr lang="en-US" sz="1200" b="1" dirty="0">
              <a:solidFill>
                <a:srgbClr val="000000"/>
              </a:solidFill>
              <a:ea typeface="ＭＳ 明朝"/>
              <a:cs typeface="Arial"/>
            </a:endParaRPr>
          </a:p>
          <a:p>
            <a:pPr fontAlgn="auto">
              <a:spcAft>
                <a:spcPts val="0"/>
              </a:spcAft>
            </a:pPr>
            <a:endParaRPr lang="en-US" dirty="0"/>
          </a:p>
        </p:txBody>
      </p:sp>
    </p:spTree>
    <p:extLst>
      <p:ext uri="{BB962C8B-B14F-4D97-AF65-F5344CB8AC3E}">
        <p14:creationId xmlns:p14="http://schemas.microsoft.com/office/powerpoint/2010/main" val="3073567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25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73075" y="4059625"/>
            <a:ext cx="2582622" cy="52746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4000" kern="1200">
                <a:solidFill>
                  <a:srgbClr val="FFC000"/>
                </a:solidFill>
                <a:latin typeface="+mj-lt"/>
                <a:ea typeface="+mj-ea"/>
                <a:cs typeface="+mj-cs"/>
              </a:defRPr>
            </a:lvl1pPr>
          </a:lstStyle>
          <a:p>
            <a:r>
              <a:rPr lang="en-US" sz="1400" dirty="0" smtClean="0">
                <a:solidFill>
                  <a:schemeClr val="tx1"/>
                </a:solidFill>
              </a:rPr>
              <a:t>1824 – Joseph Fourier</a:t>
            </a:r>
          </a:p>
          <a:p>
            <a:r>
              <a:rPr lang="en-US" sz="1400" dirty="0" smtClean="0">
                <a:solidFill>
                  <a:schemeClr val="tx1"/>
                </a:solidFill>
              </a:rPr>
              <a:t>Greenhouse effect</a:t>
            </a:r>
            <a:endParaRPr lang="en-US" sz="1400" dirty="0">
              <a:solidFill>
                <a:schemeClr val="tx1"/>
              </a:solidFill>
            </a:endParaRPr>
          </a:p>
        </p:txBody>
      </p:sp>
      <p:sp>
        <p:nvSpPr>
          <p:cNvPr id="9" name="Title 3"/>
          <p:cNvSpPr txBox="1">
            <a:spLocks/>
          </p:cNvSpPr>
          <p:nvPr/>
        </p:nvSpPr>
        <p:spPr>
          <a:xfrm>
            <a:off x="3276600" y="4059625"/>
            <a:ext cx="2582622" cy="52746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4000" kern="1200">
                <a:solidFill>
                  <a:srgbClr val="FFC000"/>
                </a:solidFill>
                <a:latin typeface="+mj-lt"/>
                <a:ea typeface="+mj-ea"/>
                <a:cs typeface="+mj-cs"/>
              </a:defRPr>
            </a:lvl1pPr>
          </a:lstStyle>
          <a:p>
            <a:r>
              <a:rPr lang="en-US" sz="1400" dirty="0" smtClean="0">
                <a:solidFill>
                  <a:schemeClr val="tx1"/>
                </a:solidFill>
              </a:rPr>
              <a:t>1859 - John Tyndall</a:t>
            </a:r>
          </a:p>
          <a:p>
            <a:r>
              <a:rPr lang="en-US" sz="1400" dirty="0" smtClean="0">
                <a:solidFill>
                  <a:schemeClr val="tx1"/>
                </a:solidFill>
              </a:rPr>
              <a:t>CO</a:t>
            </a:r>
            <a:r>
              <a:rPr lang="en-US" sz="1400" baseline="-25000" dirty="0" smtClean="0">
                <a:solidFill>
                  <a:schemeClr val="tx1"/>
                </a:solidFill>
              </a:rPr>
              <a:t>2</a:t>
            </a:r>
            <a:r>
              <a:rPr lang="en-US" sz="1400" dirty="0" smtClean="0">
                <a:solidFill>
                  <a:schemeClr val="tx1"/>
                </a:solidFill>
              </a:rPr>
              <a:t> Insulating effect</a:t>
            </a:r>
            <a:endParaRPr lang="en-US" sz="1400" dirty="0">
              <a:solidFill>
                <a:schemeClr val="tx1"/>
              </a:solidFill>
            </a:endParaRPr>
          </a:p>
        </p:txBody>
      </p:sp>
      <p:sp>
        <p:nvSpPr>
          <p:cNvPr id="10" name="Title 3"/>
          <p:cNvSpPr txBox="1">
            <a:spLocks/>
          </p:cNvSpPr>
          <p:nvPr/>
        </p:nvSpPr>
        <p:spPr>
          <a:xfrm>
            <a:off x="6096000" y="4059625"/>
            <a:ext cx="2582622" cy="52746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4000" kern="1200">
                <a:solidFill>
                  <a:srgbClr val="FFC000"/>
                </a:solidFill>
                <a:latin typeface="+mj-lt"/>
                <a:ea typeface="+mj-ea"/>
                <a:cs typeface="+mj-cs"/>
              </a:defRPr>
            </a:lvl1pPr>
          </a:lstStyle>
          <a:p>
            <a:r>
              <a:rPr lang="en-US" sz="1400" dirty="0" smtClean="0">
                <a:solidFill>
                  <a:schemeClr val="tx1"/>
                </a:solidFill>
              </a:rPr>
              <a:t>1896 - Svante Arrhenius</a:t>
            </a:r>
          </a:p>
          <a:p>
            <a:r>
              <a:rPr lang="en-US" sz="1400" dirty="0" smtClean="0">
                <a:solidFill>
                  <a:schemeClr val="tx1"/>
                </a:solidFill>
              </a:rPr>
              <a:t>Changes in atmospheric CO</a:t>
            </a:r>
            <a:r>
              <a:rPr lang="en-US" sz="1400" baseline="-25000" dirty="0" smtClean="0">
                <a:solidFill>
                  <a:schemeClr val="tx1"/>
                </a:solidFill>
              </a:rPr>
              <a:t>2 </a:t>
            </a:r>
            <a:r>
              <a:rPr lang="en-US" sz="1400" dirty="0" smtClean="0">
                <a:solidFill>
                  <a:schemeClr val="tx1"/>
                </a:solidFill>
              </a:rPr>
              <a:t>lead to surface warming</a:t>
            </a:r>
            <a:endParaRPr lang="en-US" sz="1400" dirty="0">
              <a:solidFill>
                <a:schemeClr val="tx1"/>
              </a:solidFill>
            </a:endParaRPr>
          </a:p>
        </p:txBody>
      </p:sp>
      <p:sp>
        <p:nvSpPr>
          <p:cNvPr id="2" name="TextBox 1"/>
          <p:cNvSpPr txBox="1"/>
          <p:nvPr/>
        </p:nvSpPr>
        <p:spPr>
          <a:xfrm>
            <a:off x="2475628" y="374357"/>
            <a:ext cx="4751283" cy="512116"/>
          </a:xfrm>
          <a:prstGeom prst="rect">
            <a:avLst/>
          </a:prstGeom>
          <a:noFill/>
        </p:spPr>
        <p:txBody>
          <a:bodyPr wrap="square" lIns="0" tIns="0" rIns="0" bIns="0" rtlCol="0" anchor="ctr">
            <a:noAutofit/>
          </a:bodyPr>
          <a:lstStyle/>
          <a:p>
            <a:r>
              <a:rPr lang="en-US" sz="2400" dirty="0" smtClean="0"/>
              <a:t>The history of global warming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1291589"/>
            <a:ext cx="2018429" cy="24699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1291589"/>
            <a:ext cx="2330113" cy="24699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291589"/>
            <a:ext cx="1971820" cy="2469920"/>
          </a:xfrm>
          <a:prstGeom prst="rect">
            <a:avLst/>
          </a:prstGeom>
        </p:spPr>
      </p:pic>
    </p:spTree>
    <p:extLst>
      <p:ext uri="{BB962C8B-B14F-4D97-AF65-F5344CB8AC3E}">
        <p14:creationId xmlns:p14="http://schemas.microsoft.com/office/powerpoint/2010/main" val="2649051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45326" y="0"/>
            <a:ext cx="8787161" cy="512116"/>
          </a:xfrm>
          <a:prstGeom prst="rect">
            <a:avLst/>
          </a:prstGeom>
          <a:noFill/>
        </p:spPr>
        <p:txBody>
          <a:bodyPr wrap="square" lIns="0" tIns="0" rIns="0" bIns="0" rtlCol="0" anchor="ctr">
            <a:noAutofit/>
          </a:bodyPr>
          <a:lstStyle/>
          <a:p>
            <a:pPr algn="ctr"/>
            <a:r>
              <a:rPr lang="en-US" sz="2400" dirty="0" smtClean="0">
                <a:solidFill>
                  <a:schemeClr val="bg1"/>
                </a:solidFill>
              </a:rPr>
              <a:t>    </a:t>
            </a:r>
            <a:r>
              <a:rPr lang="en-US" dirty="0" smtClean="0"/>
              <a:t>What is climate change? Long term changes in precipitation and temperature….. </a:t>
            </a:r>
          </a:p>
        </p:txBody>
      </p:sp>
      <p:sp>
        <p:nvSpPr>
          <p:cNvPr id="13" name="Text Placeholder 1"/>
          <p:cNvSpPr txBox="1">
            <a:spLocks/>
          </p:cNvSpPr>
          <p:nvPr/>
        </p:nvSpPr>
        <p:spPr>
          <a:xfrm>
            <a:off x="457200" y="3405614"/>
            <a:ext cx="8244965" cy="1097309"/>
          </a:xfrm>
          <a:prstGeom prst="rect">
            <a:avLst/>
          </a:prstGeom>
        </p:spPr>
        <p:txBody>
          <a:bodyPr lIns="0" tIns="0" rIns="0" bIns="0"/>
          <a:lstStyle>
            <a:lvl1pPr marL="0" indent="0" algn="l" defTabSz="457200" rtl="0" eaLnBrk="0" fontAlgn="base" hangingPunct="0">
              <a:spcBef>
                <a:spcPct val="20000"/>
              </a:spcBef>
              <a:spcAft>
                <a:spcPct val="0"/>
              </a:spcAft>
              <a:buFont typeface="Arial" pitchFamily="34" charset="0"/>
              <a:buNone/>
              <a:defRPr sz="2000" kern="1200">
                <a:solidFill>
                  <a:schemeClr val="tx1"/>
                </a:solidFill>
                <a:latin typeface="+mn-lt"/>
                <a:ea typeface="+mn-ea"/>
                <a:cs typeface="+mn-cs"/>
              </a:defRPr>
            </a:lvl1pPr>
            <a:lvl2pPr marL="457200" indent="0" algn="l" defTabSz="457200" rtl="0" eaLnBrk="0" fontAlgn="base" hangingPunct="0">
              <a:spcBef>
                <a:spcPct val="20000"/>
              </a:spcBef>
              <a:spcAft>
                <a:spcPct val="0"/>
              </a:spcAft>
              <a:buFont typeface="Arial" pitchFamily="34" charset="0"/>
              <a:buNone/>
              <a:defRPr sz="14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pPr>
            <a:endParaRPr lang="en-US" sz="1800" dirty="0" smtClean="0">
              <a:solidFill>
                <a:srgbClr val="FFFFFF"/>
              </a:solidFill>
            </a:endParaRPr>
          </a:p>
        </p:txBody>
      </p:sp>
      <p:sp>
        <p:nvSpPr>
          <p:cNvPr id="23" name="Title 3"/>
          <p:cNvSpPr txBox="1">
            <a:spLocks/>
          </p:cNvSpPr>
          <p:nvPr/>
        </p:nvSpPr>
        <p:spPr>
          <a:xfrm>
            <a:off x="447675" y="2878389"/>
            <a:ext cx="7998064" cy="336716"/>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4000" kern="1200">
                <a:solidFill>
                  <a:srgbClr val="FFC000"/>
                </a:solidFill>
                <a:latin typeface="+mj-lt"/>
                <a:ea typeface="+mj-ea"/>
                <a:cs typeface="+mj-cs"/>
              </a:defRPr>
            </a:lvl1pPr>
          </a:lstStyle>
          <a:p>
            <a:endParaRPr lang="en-US" sz="1600" dirty="0">
              <a:solidFill>
                <a:srgbClr val="FFFFFF"/>
              </a:solidFill>
            </a:endParaRPr>
          </a:p>
        </p:txBody>
      </p:sp>
      <p:pic>
        <p:nvPicPr>
          <p:cNvPr id="7" name="Picture 6"/>
          <p:cNvPicPr>
            <a:picLocks noChangeAspect="1"/>
          </p:cNvPicPr>
          <p:nvPr/>
        </p:nvPicPr>
        <p:blipFill>
          <a:blip r:embed="rId3"/>
          <a:stretch>
            <a:fillRect/>
          </a:stretch>
        </p:blipFill>
        <p:spPr>
          <a:xfrm>
            <a:off x="4638906" y="1688968"/>
            <a:ext cx="4111695" cy="2008890"/>
          </a:xfrm>
          <a:prstGeom prst="rect">
            <a:avLst/>
          </a:prstGeom>
        </p:spPr>
      </p:pic>
      <p:pic>
        <p:nvPicPr>
          <p:cNvPr id="8" name="Picture 7"/>
          <p:cNvPicPr>
            <a:picLocks noChangeAspect="1"/>
          </p:cNvPicPr>
          <p:nvPr/>
        </p:nvPicPr>
        <p:blipFill>
          <a:blip r:embed="rId4"/>
          <a:stretch>
            <a:fillRect/>
          </a:stretch>
        </p:blipFill>
        <p:spPr>
          <a:xfrm>
            <a:off x="466473" y="1688967"/>
            <a:ext cx="4105200" cy="2008891"/>
          </a:xfrm>
          <a:prstGeom prst="rect">
            <a:avLst/>
          </a:prstGeom>
        </p:spPr>
      </p:pic>
    </p:spTree>
    <p:extLst>
      <p:ext uri="{BB962C8B-B14F-4D97-AF65-F5344CB8AC3E}">
        <p14:creationId xmlns:p14="http://schemas.microsoft.com/office/powerpoint/2010/main" val="100706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858496" y="4059628"/>
            <a:ext cx="2582622" cy="52746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4000" kern="1200">
                <a:solidFill>
                  <a:srgbClr val="FFC000"/>
                </a:solidFill>
                <a:latin typeface="+mj-lt"/>
                <a:ea typeface="+mj-ea"/>
                <a:cs typeface="+mj-cs"/>
              </a:defRPr>
            </a:lvl1pPr>
          </a:lstStyle>
          <a:p>
            <a:r>
              <a:rPr lang="en-US" sz="1600" dirty="0" smtClean="0">
                <a:solidFill>
                  <a:schemeClr val="bg1"/>
                </a:solidFill>
              </a:rPr>
              <a:t>Text</a:t>
            </a:r>
            <a:endParaRPr lang="en-US" sz="1600" dirty="0">
              <a:solidFill>
                <a:schemeClr val="bg1"/>
              </a:solidFill>
            </a:endParaRPr>
          </a:p>
        </p:txBody>
      </p:sp>
      <p:sp>
        <p:nvSpPr>
          <p:cNvPr id="6" name="Title 3"/>
          <p:cNvSpPr txBox="1">
            <a:spLocks/>
          </p:cNvSpPr>
          <p:nvPr/>
        </p:nvSpPr>
        <p:spPr>
          <a:xfrm>
            <a:off x="4709159" y="4804146"/>
            <a:ext cx="2582622" cy="527464"/>
          </a:xfrm>
          <a:prstGeom prst="rect">
            <a:avLst/>
          </a:prstGeom>
        </p:spPr>
        <p:txBody>
          <a:bodyPr vert="horz" lIns="0" tIns="0" rIns="91440" bIns="45720" rtlCol="0" anchor="t">
            <a:noAutofit/>
          </a:bodyPr>
          <a:lstStyle>
            <a:lvl1pPr algn="l" defTabSz="914400" rtl="0" eaLnBrk="1" latinLnBrk="0" hangingPunct="1">
              <a:lnSpc>
                <a:spcPct val="90000"/>
              </a:lnSpc>
              <a:spcBef>
                <a:spcPct val="0"/>
              </a:spcBef>
              <a:buNone/>
              <a:defRPr sz="4000" kern="1200">
                <a:solidFill>
                  <a:srgbClr val="FFC000"/>
                </a:solidFill>
                <a:latin typeface="+mj-lt"/>
                <a:ea typeface="+mj-ea"/>
                <a:cs typeface="+mj-cs"/>
              </a:defRPr>
            </a:lvl1pPr>
          </a:lstStyle>
          <a:p>
            <a:r>
              <a:rPr lang="en-US" sz="1100" dirty="0" smtClean="0">
                <a:solidFill>
                  <a:schemeClr val="tx1"/>
                </a:solidFill>
                <a:latin typeface="Calibri" panose="020F0502020204030204"/>
              </a:rPr>
              <a:t>June 17, 2015</a:t>
            </a:r>
            <a:endParaRPr lang="en-US" sz="1100" dirty="0">
              <a:solidFill>
                <a:schemeClr val="tx1"/>
              </a:solidFill>
              <a:latin typeface="Calibri" panose="020F0502020204030204"/>
            </a:endParaRPr>
          </a:p>
        </p:txBody>
      </p:sp>
      <p:pic>
        <p:nvPicPr>
          <p:cNvPr id="102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7686" t="15253" r="63733" b="47984"/>
          <a:stretch/>
        </p:blipFill>
        <p:spPr bwMode="auto">
          <a:xfrm>
            <a:off x="171242" y="978340"/>
            <a:ext cx="3423824" cy="14137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l="6250" t="13268" r="66187" b="34334"/>
          <a:stretch>
            <a:fillRect/>
          </a:stretch>
        </p:blipFill>
        <p:spPr bwMode="auto">
          <a:xfrm>
            <a:off x="107574" y="2787805"/>
            <a:ext cx="3487491" cy="2016341"/>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9985" t="28813" r="67146" b="35411"/>
          <a:stretch/>
        </p:blipFill>
        <p:spPr bwMode="auto">
          <a:xfrm>
            <a:off x="4733187" y="978340"/>
            <a:ext cx="2816189" cy="14152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4" name="Rectangle 5"/>
          <p:cNvSpPr>
            <a:spLocks noChangeArrowheads="1"/>
          </p:cNvSpPr>
          <p:nvPr/>
        </p:nvSpPr>
        <p:spPr bwMode="auto">
          <a:xfrm>
            <a:off x="107574" y="2392266"/>
            <a:ext cx="903642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Calibri" charset="0"/>
                <a:ea typeface="Calibri" charset="0"/>
                <a:cs typeface="Times New Roman" panose="02020603050405020304" pitchFamily="18" charset="0"/>
              </a:rPr>
              <a:t>May 31, 2015</a:t>
            </a:r>
            <a:endParaRPr kumimoji="0" lang="en-US" altLang="en-US" sz="7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107576" y="4154644"/>
            <a:ext cx="9036423"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effectLst/>
              <a:latin typeface="Calibri" charset="0"/>
              <a:ea typeface="Calibri"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Calibri" charset="0"/>
              <a:ea typeface="Calibri"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effectLst/>
              <a:latin typeface="Calibri" charset="0"/>
              <a:ea typeface="Calibri"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Calibri" charset="0"/>
              <a:ea typeface="Calibri"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Calibri" charset="0"/>
                <a:ea typeface="Calibri" charset="0"/>
                <a:cs typeface="Times New Roman" panose="02020603050405020304" pitchFamily="18" charset="0"/>
              </a:rPr>
              <a:t>May 31, 2015</a:t>
            </a:r>
            <a:endParaRPr kumimoji="0" lang="en-US" altLang="en-US" sz="7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7"/>
          <p:cNvSpPr>
            <a:spLocks noChangeArrowheads="1"/>
          </p:cNvSpPr>
          <p:nvPr/>
        </p:nvSpPr>
        <p:spPr bwMode="auto">
          <a:xfrm>
            <a:off x="4625787" y="2385617"/>
            <a:ext cx="327802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Calibri" charset="0"/>
                <a:ea typeface="Calibri" charset="0"/>
                <a:cs typeface="Times New Roman" panose="02020603050405020304" pitchFamily="18" charset="0"/>
              </a:rPr>
              <a:t>June 14, 2015</a:t>
            </a:r>
            <a:endParaRPr kumimoji="0" lang="en-US" altLang="en-US" sz="1800" b="0" i="0" u="none" strike="noStrike" cap="none" normalizeH="0" baseline="0" dirty="0" smtClean="0">
              <a:ln>
                <a:noFill/>
              </a:ln>
              <a:effectLst/>
            </a:endParaRPr>
          </a:p>
        </p:txBody>
      </p:sp>
      <p:pic>
        <p:nvPicPr>
          <p:cNvPr id="11" name="Picture 10"/>
          <p:cNvPicPr/>
          <p:nvPr/>
        </p:nvPicPr>
        <p:blipFill rotWithShape="1">
          <a:blip r:embed="rId6"/>
          <a:srcRect l="9616" t="9640" r="67468" b="51965"/>
          <a:stretch/>
        </p:blipFill>
        <p:spPr bwMode="auto">
          <a:xfrm>
            <a:off x="4709159" y="2787805"/>
            <a:ext cx="4068576" cy="195268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57200" y="205979"/>
            <a:ext cx="8229600" cy="566382"/>
          </a:xfrm>
        </p:spPr>
        <p:txBody>
          <a:bodyPr>
            <a:normAutofit/>
          </a:bodyPr>
          <a:lstStyle/>
          <a:p>
            <a:r>
              <a:rPr lang="en-US" sz="1800" dirty="0" smtClean="0"/>
              <a:t>….but also extreme weather events!</a:t>
            </a:r>
            <a:endParaRPr lang="en-US" sz="1800" dirty="0"/>
          </a:p>
        </p:txBody>
      </p:sp>
    </p:spTree>
    <p:extLst>
      <p:ext uri="{BB962C8B-B14F-4D97-AF65-F5344CB8AC3E}">
        <p14:creationId xmlns:p14="http://schemas.microsoft.com/office/powerpoint/2010/main" val="4116718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9004"/>
            <a:ext cx="8229600" cy="857250"/>
          </a:xfrm>
        </p:spPr>
        <p:txBody>
          <a:bodyPr>
            <a:normAutofit fontScale="90000"/>
          </a:bodyPr>
          <a:lstStyle/>
          <a:p>
            <a:r>
              <a:rPr lang="en-US" sz="3100" dirty="0"/>
              <a:t>Impacts of climate change on </a:t>
            </a:r>
            <a:r>
              <a:rPr lang="en-US" sz="3100" dirty="0" smtClean="0"/>
              <a:t>wildlife</a:t>
            </a:r>
            <a:r>
              <a:rPr lang="en-US" altLang="en-US" dirty="0"/>
              <a:t/>
            </a:r>
            <a:br>
              <a:rPr lang="en-US" altLang="en-US" dirty="0"/>
            </a:br>
            <a:endParaRPr lang="en-US" dirty="0"/>
          </a:p>
        </p:txBody>
      </p:sp>
      <p:sp>
        <p:nvSpPr>
          <p:cNvPr id="565251" name="Rectangle 3"/>
          <p:cNvSpPr>
            <a:spLocks noGrp="1" noChangeArrowheads="1"/>
          </p:cNvSpPr>
          <p:nvPr>
            <p:ph idx="1"/>
          </p:nvPr>
        </p:nvSpPr>
        <p:spPr/>
        <p:txBody>
          <a:bodyPr>
            <a:normAutofit/>
          </a:bodyPr>
          <a:lstStyle/>
          <a:p>
            <a:pPr algn="ctr">
              <a:lnSpc>
                <a:spcPct val="80000"/>
              </a:lnSpc>
              <a:buNone/>
            </a:pPr>
            <a:r>
              <a:rPr lang="en-US" altLang="en-US" dirty="0"/>
              <a:t>	</a:t>
            </a:r>
          </a:p>
          <a:p>
            <a:pPr>
              <a:lnSpc>
                <a:spcPct val="80000"/>
              </a:lnSpc>
            </a:pPr>
            <a:r>
              <a:rPr lang="en-US" altLang="en-US" dirty="0" smtClean="0"/>
              <a:t>Range shifts (altitudinal/poleward)</a:t>
            </a:r>
          </a:p>
          <a:p>
            <a:pPr marL="0" indent="0">
              <a:lnSpc>
                <a:spcPct val="80000"/>
              </a:lnSpc>
              <a:buNone/>
            </a:pPr>
            <a:endParaRPr lang="en-US" altLang="en-US" sz="2175"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809" t="6563" r="-378"/>
          <a:stretch/>
        </p:blipFill>
        <p:spPr>
          <a:xfrm>
            <a:off x="2795353" y="2230244"/>
            <a:ext cx="3553294" cy="2364379"/>
          </a:xfrm>
          <a:prstGeom prst="rect">
            <a:avLst/>
          </a:prstGeom>
        </p:spPr>
      </p:pic>
    </p:spTree>
    <p:extLst>
      <p:ext uri="{BB962C8B-B14F-4D97-AF65-F5344CB8AC3E}">
        <p14:creationId xmlns:p14="http://schemas.microsoft.com/office/powerpoint/2010/main" val="10030704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9004"/>
            <a:ext cx="8229600" cy="857250"/>
          </a:xfrm>
        </p:spPr>
        <p:txBody>
          <a:bodyPr>
            <a:normAutofit fontScale="90000"/>
          </a:bodyPr>
          <a:lstStyle/>
          <a:p>
            <a:r>
              <a:rPr lang="en-US" sz="3100" dirty="0"/>
              <a:t>Impacts of climate change on </a:t>
            </a:r>
            <a:r>
              <a:rPr lang="en-US" sz="3100" dirty="0" smtClean="0"/>
              <a:t>wildlife</a:t>
            </a:r>
            <a:r>
              <a:rPr lang="en-US" altLang="en-US" dirty="0"/>
              <a:t/>
            </a:r>
            <a:br>
              <a:rPr lang="en-US" altLang="en-US" dirty="0"/>
            </a:br>
            <a:endParaRPr lang="en-US" dirty="0"/>
          </a:p>
        </p:txBody>
      </p:sp>
      <p:sp>
        <p:nvSpPr>
          <p:cNvPr id="565251" name="Rectangle 3"/>
          <p:cNvSpPr>
            <a:spLocks noGrp="1" noChangeArrowheads="1"/>
          </p:cNvSpPr>
          <p:nvPr>
            <p:ph idx="1"/>
          </p:nvPr>
        </p:nvSpPr>
        <p:spPr/>
        <p:txBody>
          <a:bodyPr>
            <a:normAutofit/>
          </a:bodyPr>
          <a:lstStyle/>
          <a:p>
            <a:pPr algn="ctr">
              <a:lnSpc>
                <a:spcPct val="80000"/>
              </a:lnSpc>
              <a:buNone/>
            </a:pPr>
            <a:r>
              <a:rPr lang="en-US" altLang="en-US" dirty="0"/>
              <a:t>	</a:t>
            </a:r>
          </a:p>
          <a:p>
            <a:pPr>
              <a:lnSpc>
                <a:spcPct val="80000"/>
              </a:lnSpc>
            </a:pPr>
            <a:r>
              <a:rPr lang="en-US" altLang="en-US" dirty="0" smtClean="0"/>
              <a:t>Changing food/water availability</a:t>
            </a:r>
          </a:p>
          <a:p>
            <a:pPr marL="0" indent="0">
              <a:lnSpc>
                <a:spcPct val="80000"/>
              </a:lnSpc>
              <a:buNone/>
            </a:pPr>
            <a:endParaRPr lang="en-US" altLang="en-US" sz="2175"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7805" y="2374392"/>
            <a:ext cx="3576102" cy="2384068"/>
          </a:xfrm>
          <a:prstGeom prst="rect">
            <a:avLst/>
          </a:prstGeom>
        </p:spPr>
      </p:pic>
    </p:spTree>
    <p:extLst>
      <p:ext uri="{BB962C8B-B14F-4D97-AF65-F5344CB8AC3E}">
        <p14:creationId xmlns:p14="http://schemas.microsoft.com/office/powerpoint/2010/main" val="2273393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9004"/>
            <a:ext cx="8229600" cy="857250"/>
          </a:xfrm>
        </p:spPr>
        <p:txBody>
          <a:bodyPr>
            <a:normAutofit fontScale="90000"/>
          </a:bodyPr>
          <a:lstStyle/>
          <a:p>
            <a:r>
              <a:rPr lang="en-US" sz="3100" dirty="0"/>
              <a:t>Impacts of climate change on </a:t>
            </a:r>
            <a:r>
              <a:rPr lang="en-US" sz="3100" dirty="0" smtClean="0"/>
              <a:t>wildlife</a:t>
            </a:r>
            <a:r>
              <a:rPr lang="en-US" altLang="en-US" dirty="0"/>
              <a:t/>
            </a:r>
            <a:br>
              <a:rPr lang="en-US" altLang="en-US" dirty="0"/>
            </a:br>
            <a:endParaRPr lang="en-US" dirty="0"/>
          </a:p>
        </p:txBody>
      </p:sp>
      <p:sp>
        <p:nvSpPr>
          <p:cNvPr id="565251" name="Rectangle 3"/>
          <p:cNvSpPr>
            <a:spLocks noGrp="1" noChangeArrowheads="1"/>
          </p:cNvSpPr>
          <p:nvPr>
            <p:ph idx="1"/>
          </p:nvPr>
        </p:nvSpPr>
        <p:spPr/>
        <p:txBody>
          <a:bodyPr>
            <a:normAutofit/>
          </a:bodyPr>
          <a:lstStyle/>
          <a:p>
            <a:pPr algn="ctr">
              <a:lnSpc>
                <a:spcPct val="80000"/>
              </a:lnSpc>
              <a:buNone/>
            </a:pPr>
            <a:r>
              <a:rPr lang="en-US" altLang="en-US" dirty="0"/>
              <a:t>	</a:t>
            </a:r>
          </a:p>
          <a:p>
            <a:pPr>
              <a:lnSpc>
                <a:spcPct val="80000"/>
              </a:lnSpc>
            </a:pPr>
            <a:r>
              <a:rPr lang="en-US" altLang="en-US" dirty="0" smtClean="0"/>
              <a:t>Increase in pests and disease</a:t>
            </a:r>
            <a:endParaRPr lang="en-US" altLang="en-US" dirty="0"/>
          </a:p>
          <a:p>
            <a:pPr marL="0" indent="0">
              <a:lnSpc>
                <a:spcPct val="80000"/>
              </a:lnSpc>
              <a:buNone/>
            </a:pPr>
            <a:endParaRPr lang="en-US" altLang="en-US" sz="2175"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805" y="2397487"/>
            <a:ext cx="3576102" cy="2337876"/>
          </a:xfrm>
          <a:prstGeom prst="rect">
            <a:avLst/>
          </a:prstGeom>
        </p:spPr>
      </p:pic>
    </p:spTree>
    <p:extLst>
      <p:ext uri="{BB962C8B-B14F-4D97-AF65-F5344CB8AC3E}">
        <p14:creationId xmlns:p14="http://schemas.microsoft.com/office/powerpoint/2010/main" val="2738134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9004"/>
            <a:ext cx="8229600" cy="857250"/>
          </a:xfrm>
        </p:spPr>
        <p:txBody>
          <a:bodyPr>
            <a:normAutofit fontScale="90000"/>
          </a:bodyPr>
          <a:lstStyle/>
          <a:p>
            <a:r>
              <a:rPr lang="en-US" sz="3100" dirty="0"/>
              <a:t>Impacts of climate change on </a:t>
            </a:r>
            <a:r>
              <a:rPr lang="en-US" sz="3100" dirty="0" smtClean="0"/>
              <a:t>wildlife</a:t>
            </a:r>
            <a:r>
              <a:rPr lang="en-US" altLang="en-US" dirty="0"/>
              <a:t/>
            </a:r>
            <a:br>
              <a:rPr lang="en-US" altLang="en-US" dirty="0"/>
            </a:br>
            <a:endParaRPr lang="en-US" dirty="0"/>
          </a:p>
        </p:txBody>
      </p:sp>
      <p:sp>
        <p:nvSpPr>
          <p:cNvPr id="565251" name="Rectangle 3"/>
          <p:cNvSpPr>
            <a:spLocks noGrp="1" noChangeArrowheads="1"/>
          </p:cNvSpPr>
          <p:nvPr>
            <p:ph idx="1"/>
          </p:nvPr>
        </p:nvSpPr>
        <p:spPr/>
        <p:txBody>
          <a:bodyPr>
            <a:normAutofit/>
          </a:bodyPr>
          <a:lstStyle/>
          <a:p>
            <a:pPr algn="ctr">
              <a:lnSpc>
                <a:spcPct val="80000"/>
              </a:lnSpc>
              <a:buNone/>
            </a:pPr>
            <a:r>
              <a:rPr lang="en-US" altLang="en-US" dirty="0"/>
              <a:t>	</a:t>
            </a:r>
          </a:p>
          <a:p>
            <a:pPr>
              <a:lnSpc>
                <a:spcPct val="80000"/>
              </a:lnSpc>
            </a:pPr>
            <a:r>
              <a:rPr lang="en-US" altLang="en-US" dirty="0" smtClean="0"/>
              <a:t>Changes </a:t>
            </a:r>
            <a:r>
              <a:rPr lang="en-US" altLang="en-US" dirty="0"/>
              <a:t>in phenology</a:t>
            </a:r>
          </a:p>
          <a:p>
            <a:pPr marL="0" indent="0">
              <a:lnSpc>
                <a:spcPct val="80000"/>
              </a:lnSpc>
              <a:buNone/>
            </a:pPr>
            <a:endParaRPr lang="en-US" altLang="en-US" sz="2175"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805" y="2377372"/>
            <a:ext cx="3576102" cy="2378107"/>
          </a:xfrm>
          <a:prstGeom prst="rect">
            <a:avLst/>
          </a:prstGeom>
        </p:spPr>
      </p:pic>
    </p:spTree>
    <p:extLst>
      <p:ext uri="{BB962C8B-B14F-4D97-AF65-F5344CB8AC3E}">
        <p14:creationId xmlns:p14="http://schemas.microsoft.com/office/powerpoint/2010/main" val="4094505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WWF Presenation Theme">
  <a:themeElements>
    <a:clrScheme name="WWF Palette">
      <a:dk1>
        <a:srgbClr val="000000"/>
      </a:dk1>
      <a:lt1>
        <a:sysClr val="window" lastClr="FFFFFF"/>
      </a:lt1>
      <a:dk2>
        <a:srgbClr val="31859C"/>
      </a:dk2>
      <a:lt2>
        <a:srgbClr val="29568F"/>
      </a:lt2>
      <a:accent1>
        <a:srgbClr val="275937"/>
      </a:accent1>
      <a:accent2>
        <a:srgbClr val="6D9D31"/>
      </a:accent2>
      <a:accent3>
        <a:srgbClr val="542E19"/>
      </a:accent3>
      <a:accent4>
        <a:srgbClr val="FFC550"/>
      </a:accent4>
      <a:accent5>
        <a:srgbClr val="EA890D"/>
      </a:accent5>
      <a:accent6>
        <a:srgbClr val="B71134"/>
      </a:accent6>
      <a:hlink>
        <a:srgbClr val="808080"/>
      </a:hlink>
      <a:folHlink>
        <a:srgbClr val="C0C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20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7891</TotalTime>
  <Words>2081</Words>
  <Application>Microsoft Office PowerPoint</Application>
  <PresentationFormat>On-screen Show (16:9)</PresentationFormat>
  <Paragraphs>239</Paragraphs>
  <Slides>28</Slides>
  <Notes>27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28</vt:i4>
      </vt:variant>
    </vt:vector>
  </HeadingPairs>
  <TitlesOfParts>
    <vt:vector size="37" baseType="lpstr">
      <vt:lpstr>ＭＳ 明朝</vt:lpstr>
      <vt:lpstr>Arial</vt:lpstr>
      <vt:lpstr>Calibri</vt:lpstr>
      <vt:lpstr>Calibri,Arial,Helvetica,sans-serif</vt:lpstr>
      <vt:lpstr>Times New Roman</vt:lpstr>
      <vt:lpstr>WWF Presenation Theme</vt:lpstr>
      <vt:lpstr>Office Theme</vt:lpstr>
      <vt:lpstr>1_Office Theme</vt:lpstr>
      <vt:lpstr>2_Office Theme</vt:lpstr>
      <vt:lpstr>Wildlife and climate change </vt:lpstr>
      <vt:lpstr>Major threats to biodiversity</vt:lpstr>
      <vt:lpstr>PowerPoint Presentation</vt:lpstr>
      <vt:lpstr>PowerPoint Presentation</vt:lpstr>
      <vt:lpstr>….but also extreme weather events!</vt:lpstr>
      <vt:lpstr>Impacts of climate change on wildlife </vt:lpstr>
      <vt:lpstr>Impacts of climate change on wildlife </vt:lpstr>
      <vt:lpstr>Impacts of climate change on wildlife </vt:lpstr>
      <vt:lpstr>Impacts of climate change on wildlife </vt:lpstr>
      <vt:lpstr>Impacts of climate change on wildlife </vt:lpstr>
      <vt:lpstr>Impacts of climate change on wildlife </vt:lpstr>
      <vt:lpstr>PowerPoint Presentation</vt:lpstr>
      <vt:lpstr>How to assess species vulnerability to climate change?</vt:lpstr>
      <vt:lpstr>Trait based assessments</vt:lpstr>
      <vt:lpstr>What makes a species vulnerable to climate change?</vt:lpstr>
      <vt:lpstr>What makes a species vulnerable to climate change?</vt:lpstr>
      <vt:lpstr>What makes a species vulnerable to climate change?</vt:lpstr>
      <vt:lpstr>Pacifici et al. (2015). Assessing species vulnerability to climate change, in Nature climate change</vt:lpstr>
      <vt:lpstr>What makes a species vulnerable to climate change?</vt:lpstr>
      <vt:lpstr>African elephant vulnerability assessment</vt:lpstr>
      <vt:lpstr>Elephants and water</vt:lpstr>
      <vt:lpstr>Climate-adaptive management strategies</vt:lpstr>
      <vt:lpstr>PowerPoint Presentation</vt:lpstr>
      <vt:lpstr>Finding and protecting climate refugia for polar bears in the Arctic</vt:lpstr>
      <vt:lpstr>Propagating genetically tolerant coral strains in Belize</vt:lpstr>
      <vt:lpstr>PowerPoint Presentation</vt:lpstr>
      <vt:lpstr>Photo Credits</vt:lpstr>
      <vt:lpstr>PowerPoint Presentation</vt:lpstr>
    </vt:vector>
  </TitlesOfParts>
  <Manager/>
  <Company>World Wildlife Fund</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Advani, Nikhil</dc:creator>
  <cp:keywords/>
  <dc:description/>
  <cp:lastModifiedBy>Advani, Nikhil</cp:lastModifiedBy>
  <cp:revision>804</cp:revision>
  <cp:lastPrinted>2015-06-02T19:37:18Z</cp:lastPrinted>
  <dcterms:created xsi:type="dcterms:W3CDTF">2012-11-27T14:08:52Z</dcterms:created>
  <dcterms:modified xsi:type="dcterms:W3CDTF">2015-10-13T20:00:21Z</dcterms:modified>
  <cp:category/>
</cp:coreProperties>
</file>